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notesMasterIdLst>
    <p:notesMasterId r:id="rId50"/>
  </p:notesMasterIdLst>
  <p:sldIdLst>
    <p:sldId id="257" r:id="rId5"/>
    <p:sldId id="262" r:id="rId6"/>
    <p:sldId id="263" r:id="rId7"/>
    <p:sldId id="332" r:id="rId8"/>
    <p:sldId id="357" r:id="rId9"/>
    <p:sldId id="358" r:id="rId10"/>
    <p:sldId id="359" r:id="rId11"/>
    <p:sldId id="360" r:id="rId12"/>
    <p:sldId id="361" r:id="rId13"/>
    <p:sldId id="362" r:id="rId14"/>
    <p:sldId id="363" r:id="rId15"/>
    <p:sldId id="333" r:id="rId16"/>
    <p:sldId id="352" r:id="rId17"/>
    <p:sldId id="364" r:id="rId18"/>
    <p:sldId id="299" r:id="rId19"/>
    <p:sldId id="365" r:id="rId20"/>
    <p:sldId id="295" r:id="rId21"/>
    <p:sldId id="261" r:id="rId22"/>
    <p:sldId id="296" r:id="rId23"/>
    <p:sldId id="267" r:id="rId24"/>
    <p:sldId id="266" r:id="rId25"/>
    <p:sldId id="274" r:id="rId26"/>
    <p:sldId id="275" r:id="rId27"/>
    <p:sldId id="278" r:id="rId28"/>
    <p:sldId id="269" r:id="rId29"/>
    <p:sldId id="276" r:id="rId30"/>
    <p:sldId id="280" r:id="rId31"/>
    <p:sldId id="281" r:id="rId32"/>
    <p:sldId id="279" r:id="rId33"/>
    <p:sldId id="270" r:id="rId34"/>
    <p:sldId id="282" r:id="rId35"/>
    <p:sldId id="283" r:id="rId36"/>
    <p:sldId id="290" r:id="rId37"/>
    <p:sldId id="271" r:id="rId38"/>
    <p:sldId id="286" r:id="rId39"/>
    <p:sldId id="285" r:id="rId40"/>
    <p:sldId id="287" r:id="rId41"/>
    <p:sldId id="291" r:id="rId42"/>
    <p:sldId id="273" r:id="rId43"/>
    <p:sldId id="298" r:id="rId44"/>
    <p:sldId id="297" r:id="rId45"/>
    <p:sldId id="293" r:id="rId46"/>
    <p:sldId id="289" r:id="rId47"/>
    <p:sldId id="294" r:id="rId48"/>
    <p:sldId id="366"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C6D6"/>
    <a:srgbClr val="00C433"/>
    <a:srgbClr val="344529"/>
    <a:srgbClr val="2B3922"/>
    <a:srgbClr val="2E3722"/>
    <a:srgbClr val="FCF7F1"/>
    <a:srgbClr val="B8D233"/>
    <a:srgbClr val="F8D22F"/>
    <a:srgbClr val="F03F2B"/>
    <a:srgbClr val="3488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57079" autoAdjust="0"/>
  </p:normalViewPr>
  <p:slideViewPr>
    <p:cSldViewPr snapToGrid="0">
      <p:cViewPr>
        <p:scale>
          <a:sx n="66" d="100"/>
          <a:sy n="66" d="100"/>
        </p:scale>
        <p:origin x="-2316"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799DDC-0716-44A5-8573-5882AFAA1EFA}" type="doc">
      <dgm:prSet loTypeId="urn:microsoft.com/office/officeart/2009/3/layout/RandomtoResultProcess" loCatId="process" qsTypeId="urn:microsoft.com/office/officeart/2005/8/quickstyle/simple1" qsCatId="simple" csTypeId="urn:microsoft.com/office/officeart/2005/8/colors/accent1_2" csCatId="accent1" phldr="1"/>
      <dgm:spPr/>
      <dgm:t>
        <a:bodyPr/>
        <a:lstStyle/>
        <a:p>
          <a:endParaRPr lang="en-US"/>
        </a:p>
      </dgm:t>
    </dgm:pt>
    <dgm:pt modelId="{280556A9-E35B-420B-AC1F-76D57FCB94C9}">
      <dgm:prSet phldrT="[Text]" custT="1"/>
      <dgm:spPr/>
      <dgm:t>
        <a:bodyPr/>
        <a:lstStyle/>
        <a:p>
          <a:r>
            <a:rPr lang="en-US" sz="2000">
              <a:solidFill>
                <a:srgbClr val="00B050"/>
              </a:solidFill>
            </a:rPr>
            <a:t>Requirements</a:t>
          </a:r>
        </a:p>
      </dgm:t>
    </dgm:pt>
    <dgm:pt modelId="{43CBF414-706D-474D-82A0-27E04983031D}" type="parTrans" cxnId="{F938DFC9-5EF3-4335-AA5B-FE27239761A8}">
      <dgm:prSet/>
      <dgm:spPr/>
      <dgm:t>
        <a:bodyPr/>
        <a:lstStyle/>
        <a:p>
          <a:endParaRPr lang="en-US" sz="1800"/>
        </a:p>
      </dgm:t>
    </dgm:pt>
    <dgm:pt modelId="{2332CF1E-2BAC-4DBD-A67D-6B416E2672D8}" type="sibTrans" cxnId="{F938DFC9-5EF3-4335-AA5B-FE27239761A8}">
      <dgm:prSet/>
      <dgm:spPr/>
      <dgm:t>
        <a:bodyPr/>
        <a:lstStyle/>
        <a:p>
          <a:endParaRPr lang="en-US" sz="1800"/>
        </a:p>
      </dgm:t>
    </dgm:pt>
    <dgm:pt modelId="{310DF361-463F-4F48-AECB-C527B5782463}">
      <dgm:prSet phldrT="[Text]" custT="1"/>
      <dgm:spPr/>
      <dgm:t>
        <a:bodyPr/>
        <a:lstStyle/>
        <a:p>
          <a:r>
            <a:rPr lang="en-US" sz="1400">
              <a:solidFill>
                <a:srgbClr val="00B050"/>
              </a:solidFill>
            </a:rPr>
            <a:t>Record the expectations, goals, and risks of project</a:t>
          </a:r>
        </a:p>
      </dgm:t>
    </dgm:pt>
    <dgm:pt modelId="{61F65DFD-8B88-4FCB-BB68-E8E8E3C5D240}" type="parTrans" cxnId="{4E6EB59E-EA84-467A-90BF-54093797339B}">
      <dgm:prSet/>
      <dgm:spPr/>
      <dgm:t>
        <a:bodyPr/>
        <a:lstStyle/>
        <a:p>
          <a:endParaRPr lang="en-US" sz="1800"/>
        </a:p>
      </dgm:t>
    </dgm:pt>
    <dgm:pt modelId="{C694607A-D87B-47B4-9BC3-0CF25D242590}" type="sibTrans" cxnId="{4E6EB59E-EA84-467A-90BF-54093797339B}">
      <dgm:prSet/>
      <dgm:spPr/>
      <dgm:t>
        <a:bodyPr/>
        <a:lstStyle/>
        <a:p>
          <a:endParaRPr lang="en-US" sz="1800"/>
        </a:p>
      </dgm:t>
    </dgm:pt>
    <dgm:pt modelId="{4F54ED54-5EEE-4FDF-B9B9-1D4446D42583}">
      <dgm:prSet phldrT="[Text]" custT="1"/>
      <dgm:spPr/>
      <dgm:t>
        <a:bodyPr/>
        <a:lstStyle/>
        <a:p>
          <a:r>
            <a:rPr lang="en-US" sz="2000"/>
            <a:t>R Package Development</a:t>
          </a:r>
        </a:p>
      </dgm:t>
    </dgm:pt>
    <dgm:pt modelId="{65E77277-BBBB-4D52-911C-D69D97ED82DD}" type="parTrans" cxnId="{6D4CC754-DDCF-4A4E-80E2-1765D6B1A4AB}">
      <dgm:prSet/>
      <dgm:spPr/>
      <dgm:t>
        <a:bodyPr/>
        <a:lstStyle/>
        <a:p>
          <a:endParaRPr lang="en-US" sz="1800"/>
        </a:p>
      </dgm:t>
    </dgm:pt>
    <dgm:pt modelId="{585F0640-8F5E-4E8D-9FA0-65DBF104A0C8}" type="sibTrans" cxnId="{6D4CC754-DDCF-4A4E-80E2-1765D6B1A4AB}">
      <dgm:prSet/>
      <dgm:spPr/>
      <dgm:t>
        <a:bodyPr/>
        <a:lstStyle/>
        <a:p>
          <a:endParaRPr lang="en-US" sz="1800"/>
        </a:p>
      </dgm:t>
    </dgm:pt>
    <dgm:pt modelId="{46893FA1-F33A-4E1F-A502-913D8149B0DA}">
      <dgm:prSet phldrT="[Text]" custT="1"/>
      <dgm:spPr/>
      <dgm:t>
        <a:bodyPr/>
        <a:lstStyle/>
        <a:p>
          <a:r>
            <a:rPr lang="en-US" sz="1400"/>
            <a:t>Implementation of requirements into R package</a:t>
          </a:r>
        </a:p>
      </dgm:t>
    </dgm:pt>
    <dgm:pt modelId="{C5393BE0-74ED-4961-BE55-4E6B221A2E9B}" type="parTrans" cxnId="{78D639F7-6C40-4780-A941-5CA36D0C068E}">
      <dgm:prSet/>
      <dgm:spPr/>
      <dgm:t>
        <a:bodyPr/>
        <a:lstStyle/>
        <a:p>
          <a:endParaRPr lang="en-US" sz="1800"/>
        </a:p>
      </dgm:t>
    </dgm:pt>
    <dgm:pt modelId="{338E2E62-D31D-414C-96BA-F1F5A563AF6A}" type="sibTrans" cxnId="{78D639F7-6C40-4780-A941-5CA36D0C068E}">
      <dgm:prSet/>
      <dgm:spPr/>
      <dgm:t>
        <a:bodyPr/>
        <a:lstStyle/>
        <a:p>
          <a:endParaRPr lang="en-US" sz="1800"/>
        </a:p>
      </dgm:t>
    </dgm:pt>
    <dgm:pt modelId="{E607C6FE-D44C-49A0-B87C-2CB5DC4B6950}">
      <dgm:prSet phldrT="[Text]" custT="1"/>
      <dgm:spPr/>
      <dgm:t>
        <a:bodyPr/>
        <a:lstStyle/>
        <a:p>
          <a:r>
            <a:rPr lang="en-US" sz="2000"/>
            <a:t>Test Cases</a:t>
          </a:r>
        </a:p>
      </dgm:t>
    </dgm:pt>
    <dgm:pt modelId="{3143C0DD-1AD6-4C40-8E4D-032C8CC5CC55}" type="parTrans" cxnId="{EFF1FB05-2EC9-43BC-8FDA-538074EA3721}">
      <dgm:prSet/>
      <dgm:spPr/>
      <dgm:t>
        <a:bodyPr/>
        <a:lstStyle/>
        <a:p>
          <a:endParaRPr lang="en-US" sz="1800"/>
        </a:p>
      </dgm:t>
    </dgm:pt>
    <dgm:pt modelId="{A286A98C-DBCA-4E57-9FE1-B560A1FF3586}" type="sibTrans" cxnId="{EFF1FB05-2EC9-43BC-8FDA-538074EA3721}">
      <dgm:prSet/>
      <dgm:spPr/>
      <dgm:t>
        <a:bodyPr/>
        <a:lstStyle/>
        <a:p>
          <a:endParaRPr lang="en-US" sz="1800"/>
        </a:p>
      </dgm:t>
    </dgm:pt>
    <dgm:pt modelId="{FB62FFD8-0A64-4BFB-8338-7EAAE8FC2A00}">
      <dgm:prSet phldrT="[Text]" custT="1"/>
      <dgm:spPr/>
      <dgm:t>
        <a:bodyPr/>
        <a:lstStyle/>
        <a:p>
          <a:r>
            <a:rPr lang="en-US" sz="2000"/>
            <a:t>Test Code</a:t>
          </a:r>
        </a:p>
      </dgm:t>
    </dgm:pt>
    <dgm:pt modelId="{1D7AACD0-2BB5-43D1-A0EE-9D69F629F677}" type="parTrans" cxnId="{C6AED77E-E0F4-4841-A412-D256FC004242}">
      <dgm:prSet/>
      <dgm:spPr/>
      <dgm:t>
        <a:bodyPr/>
        <a:lstStyle/>
        <a:p>
          <a:endParaRPr lang="en-US" sz="1800"/>
        </a:p>
      </dgm:t>
    </dgm:pt>
    <dgm:pt modelId="{A828CE84-A733-4B3A-8895-291DC00B8906}" type="sibTrans" cxnId="{C6AED77E-E0F4-4841-A412-D256FC004242}">
      <dgm:prSet/>
      <dgm:spPr/>
      <dgm:t>
        <a:bodyPr/>
        <a:lstStyle/>
        <a:p>
          <a:endParaRPr lang="en-US" sz="1800"/>
        </a:p>
      </dgm:t>
    </dgm:pt>
    <dgm:pt modelId="{D00F9B71-E80E-48A1-9AB8-4E3E9A605172}">
      <dgm:prSet phldrT="[Text]" custT="1"/>
      <dgm:spPr/>
      <dgm:t>
        <a:bodyPr/>
        <a:lstStyle/>
        <a:p>
          <a:r>
            <a:rPr lang="en-US" sz="1400"/>
            <a:t>Implementation of the test cases in code</a:t>
          </a:r>
        </a:p>
      </dgm:t>
    </dgm:pt>
    <dgm:pt modelId="{5BFBEC1A-D227-4FB6-811A-DD064468C4E7}" type="parTrans" cxnId="{AF2AA6A5-60AC-4397-87C7-77682BA0C1C2}">
      <dgm:prSet/>
      <dgm:spPr/>
      <dgm:t>
        <a:bodyPr/>
        <a:lstStyle/>
        <a:p>
          <a:endParaRPr lang="en-US" sz="1800"/>
        </a:p>
      </dgm:t>
    </dgm:pt>
    <dgm:pt modelId="{19E9B599-72A4-417C-A18C-363D81FA8865}" type="sibTrans" cxnId="{AF2AA6A5-60AC-4397-87C7-77682BA0C1C2}">
      <dgm:prSet/>
      <dgm:spPr/>
      <dgm:t>
        <a:bodyPr/>
        <a:lstStyle/>
        <a:p>
          <a:endParaRPr lang="en-US" sz="1800"/>
        </a:p>
      </dgm:t>
    </dgm:pt>
    <dgm:pt modelId="{B8BBAD03-81F4-4AD2-A635-5008DDC60BC8}">
      <dgm:prSet phldrT="[Text]" custT="1"/>
      <dgm:spPr/>
      <dgm:t>
        <a:bodyPr/>
        <a:lstStyle/>
        <a:p>
          <a:r>
            <a:rPr lang="en-US" sz="2000">
              <a:solidFill>
                <a:schemeClr val="bg1"/>
              </a:solidFill>
            </a:rPr>
            <a:t>Validation Report</a:t>
          </a:r>
        </a:p>
      </dgm:t>
    </dgm:pt>
    <dgm:pt modelId="{A2041C95-0AB4-449E-8B31-D606596984B1}" type="parTrans" cxnId="{C72E2503-9AC7-41EB-BD80-63025A16060F}">
      <dgm:prSet/>
      <dgm:spPr/>
      <dgm:t>
        <a:bodyPr/>
        <a:lstStyle/>
        <a:p>
          <a:endParaRPr lang="en-US" sz="1800"/>
        </a:p>
      </dgm:t>
    </dgm:pt>
    <dgm:pt modelId="{74FB4B9B-5077-4DF5-8FFD-2D999799D1E9}" type="sibTrans" cxnId="{C72E2503-9AC7-41EB-BD80-63025A16060F}">
      <dgm:prSet/>
      <dgm:spPr/>
      <dgm:t>
        <a:bodyPr/>
        <a:lstStyle/>
        <a:p>
          <a:endParaRPr lang="en-US" sz="1800"/>
        </a:p>
      </dgm:t>
    </dgm:pt>
    <dgm:pt modelId="{412C200B-6007-4845-9E1B-C6CE9D31D56E}">
      <dgm:prSet phldrT="[Text]" custT="1"/>
      <dgm:spPr/>
      <dgm:t>
        <a:bodyPr/>
        <a:lstStyle/>
        <a:p>
          <a:r>
            <a:rPr lang="en-US" sz="1400"/>
            <a:t>Describes how code meets specifications</a:t>
          </a:r>
        </a:p>
      </dgm:t>
    </dgm:pt>
    <dgm:pt modelId="{B3B0E19A-4C6A-4179-9045-376F8A0FCE57}" type="parTrans" cxnId="{3435AED8-371D-4478-B6C1-19AE41F026E7}">
      <dgm:prSet/>
      <dgm:spPr/>
      <dgm:t>
        <a:bodyPr/>
        <a:lstStyle/>
        <a:p>
          <a:endParaRPr lang="en-US" sz="1800"/>
        </a:p>
      </dgm:t>
    </dgm:pt>
    <dgm:pt modelId="{3DC25017-CBA6-4EBA-88EE-75FA4BDD9FBA}" type="sibTrans" cxnId="{3435AED8-371D-4478-B6C1-19AE41F026E7}">
      <dgm:prSet/>
      <dgm:spPr/>
      <dgm:t>
        <a:bodyPr/>
        <a:lstStyle/>
        <a:p>
          <a:endParaRPr lang="en-US" sz="1800"/>
        </a:p>
      </dgm:t>
    </dgm:pt>
    <dgm:pt modelId="{E6884F7F-137B-4A18-B4BE-6D8659D149BA}">
      <dgm:prSet phldrT="[Text]" custT="1"/>
      <dgm:spPr/>
      <dgm:t>
        <a:bodyPr/>
        <a:lstStyle/>
        <a:p>
          <a:r>
            <a:rPr lang="en-US" sz="1400"/>
            <a:t>Combines all prior content into report documenting proof that code meets specifications</a:t>
          </a:r>
        </a:p>
      </dgm:t>
    </dgm:pt>
    <dgm:pt modelId="{C9932194-0A68-42A0-B3AB-2A887F2F4A19}" type="parTrans" cxnId="{B26F9163-D3B6-43F5-803F-6A9071D1210D}">
      <dgm:prSet/>
      <dgm:spPr/>
      <dgm:t>
        <a:bodyPr/>
        <a:lstStyle/>
        <a:p>
          <a:endParaRPr lang="en-US" sz="1800"/>
        </a:p>
      </dgm:t>
    </dgm:pt>
    <dgm:pt modelId="{C66C5C85-81AE-41E8-ACEF-98030769A381}" type="sibTrans" cxnId="{B26F9163-D3B6-43F5-803F-6A9071D1210D}">
      <dgm:prSet/>
      <dgm:spPr/>
      <dgm:t>
        <a:bodyPr/>
        <a:lstStyle/>
        <a:p>
          <a:endParaRPr lang="en-US" sz="1800"/>
        </a:p>
      </dgm:t>
    </dgm:pt>
    <dgm:pt modelId="{C6C75D6D-E628-47FD-8BF2-EE44FEB97228}" type="pres">
      <dgm:prSet presAssocID="{7D799DDC-0716-44A5-8573-5882AFAA1EFA}" presName="Name0" presStyleCnt="0">
        <dgm:presLayoutVars>
          <dgm:dir/>
          <dgm:animOne val="branch"/>
          <dgm:animLvl val="lvl"/>
        </dgm:presLayoutVars>
      </dgm:prSet>
      <dgm:spPr/>
      <dgm:t>
        <a:bodyPr/>
        <a:lstStyle/>
        <a:p>
          <a:endParaRPr lang="en-US"/>
        </a:p>
      </dgm:t>
    </dgm:pt>
    <dgm:pt modelId="{DE885254-BF16-4279-91DF-AD3D1988B6E8}" type="pres">
      <dgm:prSet presAssocID="{280556A9-E35B-420B-AC1F-76D57FCB94C9}" presName="chaos" presStyleCnt="0"/>
      <dgm:spPr/>
    </dgm:pt>
    <dgm:pt modelId="{8BE42475-82F1-4436-91C4-1FFBAC450253}" type="pres">
      <dgm:prSet presAssocID="{280556A9-E35B-420B-AC1F-76D57FCB94C9}" presName="parTx1" presStyleLbl="revTx" presStyleIdx="0" presStyleCnt="9" custScaleX="117050" custLinFactNeighborY="-4768"/>
      <dgm:spPr/>
      <dgm:t>
        <a:bodyPr/>
        <a:lstStyle/>
        <a:p>
          <a:endParaRPr lang="en-US"/>
        </a:p>
      </dgm:t>
    </dgm:pt>
    <dgm:pt modelId="{77670E74-E9B9-4773-BFA4-21ACCA51FB2D}" type="pres">
      <dgm:prSet presAssocID="{280556A9-E35B-420B-AC1F-76D57FCB94C9}" presName="desTx1" presStyleLbl="revTx" presStyleIdx="1" presStyleCnt="9" custLinFactNeighborY="15267">
        <dgm:presLayoutVars>
          <dgm:bulletEnabled val="1"/>
        </dgm:presLayoutVars>
      </dgm:prSet>
      <dgm:spPr/>
      <dgm:t>
        <a:bodyPr/>
        <a:lstStyle/>
        <a:p>
          <a:endParaRPr lang="en-US"/>
        </a:p>
      </dgm:t>
    </dgm:pt>
    <dgm:pt modelId="{FAF3159A-E729-4941-B249-F605A5A3CBEC}" type="pres">
      <dgm:prSet presAssocID="{280556A9-E35B-420B-AC1F-76D57FCB94C9}" presName="c1" presStyleLbl="node1" presStyleIdx="0" presStyleCnt="19"/>
      <dgm:spPr>
        <a:solidFill>
          <a:srgbClr val="00B050"/>
        </a:solidFill>
      </dgm:spPr>
    </dgm:pt>
    <dgm:pt modelId="{C7CDBC96-63F9-4131-B5C2-9C9625C6679E}" type="pres">
      <dgm:prSet presAssocID="{280556A9-E35B-420B-AC1F-76D57FCB94C9}" presName="c2" presStyleLbl="node1" presStyleIdx="1" presStyleCnt="19"/>
      <dgm:spPr>
        <a:solidFill>
          <a:srgbClr val="00B050"/>
        </a:solidFill>
      </dgm:spPr>
    </dgm:pt>
    <dgm:pt modelId="{BDFBB2F5-5AC4-42E3-A8B7-5B776470A5D1}" type="pres">
      <dgm:prSet presAssocID="{280556A9-E35B-420B-AC1F-76D57FCB94C9}" presName="c3" presStyleLbl="node1" presStyleIdx="2" presStyleCnt="19"/>
      <dgm:spPr>
        <a:solidFill>
          <a:srgbClr val="00B050"/>
        </a:solidFill>
      </dgm:spPr>
    </dgm:pt>
    <dgm:pt modelId="{D0DD9B0E-665C-4B94-BB7F-1AC4242A502B}" type="pres">
      <dgm:prSet presAssocID="{280556A9-E35B-420B-AC1F-76D57FCB94C9}" presName="c4" presStyleLbl="node1" presStyleIdx="3" presStyleCnt="19"/>
      <dgm:spPr>
        <a:solidFill>
          <a:srgbClr val="00B050"/>
        </a:solidFill>
      </dgm:spPr>
    </dgm:pt>
    <dgm:pt modelId="{E92F8041-C738-43B4-90A8-269F8113A103}" type="pres">
      <dgm:prSet presAssocID="{280556A9-E35B-420B-AC1F-76D57FCB94C9}" presName="c5" presStyleLbl="node1" presStyleIdx="4" presStyleCnt="19"/>
      <dgm:spPr>
        <a:solidFill>
          <a:srgbClr val="00B050"/>
        </a:solidFill>
      </dgm:spPr>
    </dgm:pt>
    <dgm:pt modelId="{9B35F82D-98CD-4632-AE19-4307B3013EAA}" type="pres">
      <dgm:prSet presAssocID="{280556A9-E35B-420B-AC1F-76D57FCB94C9}" presName="c6" presStyleLbl="node1" presStyleIdx="5" presStyleCnt="19"/>
      <dgm:spPr>
        <a:solidFill>
          <a:srgbClr val="00B050"/>
        </a:solidFill>
      </dgm:spPr>
    </dgm:pt>
    <dgm:pt modelId="{BBD00D01-7115-4C2F-B8A2-05275C6AAB0D}" type="pres">
      <dgm:prSet presAssocID="{280556A9-E35B-420B-AC1F-76D57FCB94C9}" presName="c7" presStyleLbl="node1" presStyleIdx="6" presStyleCnt="19"/>
      <dgm:spPr>
        <a:solidFill>
          <a:srgbClr val="00B050"/>
        </a:solidFill>
      </dgm:spPr>
    </dgm:pt>
    <dgm:pt modelId="{F6B6704B-E189-48A1-9E76-B2BE00F856FF}" type="pres">
      <dgm:prSet presAssocID="{280556A9-E35B-420B-AC1F-76D57FCB94C9}" presName="c8" presStyleLbl="node1" presStyleIdx="7" presStyleCnt="19"/>
      <dgm:spPr>
        <a:solidFill>
          <a:srgbClr val="00B050"/>
        </a:solidFill>
      </dgm:spPr>
    </dgm:pt>
    <dgm:pt modelId="{258DFC6D-B26C-4260-83AA-C0BB0CFE90C0}" type="pres">
      <dgm:prSet presAssocID="{280556A9-E35B-420B-AC1F-76D57FCB94C9}" presName="c9" presStyleLbl="node1" presStyleIdx="8" presStyleCnt="19" custLinFactX="-172075" custLinFactY="-38263" custLinFactNeighborX="-200000" custLinFactNeighborY="-100000"/>
      <dgm:spPr>
        <a:solidFill>
          <a:srgbClr val="00B050"/>
        </a:solidFill>
      </dgm:spPr>
    </dgm:pt>
    <dgm:pt modelId="{D2DFE0D2-BE75-4838-85C4-472D0AE434BA}" type="pres">
      <dgm:prSet presAssocID="{280556A9-E35B-420B-AC1F-76D57FCB94C9}" presName="c10" presStyleLbl="node1" presStyleIdx="9" presStyleCnt="19"/>
      <dgm:spPr>
        <a:solidFill>
          <a:srgbClr val="00B050"/>
        </a:solidFill>
      </dgm:spPr>
    </dgm:pt>
    <dgm:pt modelId="{58257401-3C79-48B4-946E-5776E24C66AC}" type="pres">
      <dgm:prSet presAssocID="{280556A9-E35B-420B-AC1F-76D57FCB94C9}" presName="c11" presStyleLbl="node1" presStyleIdx="10" presStyleCnt="19" custLinFactX="243150" custLinFactNeighborX="300000" custLinFactNeighborY="79008"/>
      <dgm:spPr>
        <a:solidFill>
          <a:srgbClr val="00B050"/>
        </a:solidFill>
      </dgm:spPr>
    </dgm:pt>
    <dgm:pt modelId="{58582D0B-93F2-4AF0-992E-77E9DB191E50}" type="pres">
      <dgm:prSet presAssocID="{280556A9-E35B-420B-AC1F-76D57FCB94C9}" presName="c12" presStyleLbl="node1" presStyleIdx="11" presStyleCnt="19"/>
      <dgm:spPr>
        <a:solidFill>
          <a:srgbClr val="00B050"/>
        </a:solidFill>
      </dgm:spPr>
    </dgm:pt>
    <dgm:pt modelId="{37A2F5A8-1326-49DF-917F-C3684B08CF4F}" type="pres">
      <dgm:prSet presAssocID="{280556A9-E35B-420B-AC1F-76D57FCB94C9}" presName="c13" presStyleLbl="node1" presStyleIdx="12" presStyleCnt="19"/>
      <dgm:spPr>
        <a:solidFill>
          <a:srgbClr val="00B050"/>
        </a:solidFill>
      </dgm:spPr>
    </dgm:pt>
    <dgm:pt modelId="{432CBBF5-2958-47B0-BE61-9D03FC0A97CD}" type="pres">
      <dgm:prSet presAssocID="{280556A9-E35B-420B-AC1F-76D57FCB94C9}" presName="c14" presStyleLbl="node1" presStyleIdx="13" presStyleCnt="19"/>
      <dgm:spPr>
        <a:solidFill>
          <a:srgbClr val="00B050"/>
        </a:solidFill>
      </dgm:spPr>
    </dgm:pt>
    <dgm:pt modelId="{983A81C4-FE9D-4A6A-9FCB-5047B2ECCF3A}" type="pres">
      <dgm:prSet presAssocID="{280556A9-E35B-420B-AC1F-76D57FCB94C9}" presName="c15" presStyleLbl="node1" presStyleIdx="14" presStyleCnt="19"/>
      <dgm:spPr>
        <a:solidFill>
          <a:srgbClr val="00B050"/>
        </a:solidFill>
      </dgm:spPr>
    </dgm:pt>
    <dgm:pt modelId="{63E5508E-9608-4BB6-9FC8-D20B9D3E2C5A}" type="pres">
      <dgm:prSet presAssocID="{280556A9-E35B-420B-AC1F-76D57FCB94C9}" presName="c16" presStyleLbl="node1" presStyleIdx="15" presStyleCnt="19"/>
      <dgm:spPr>
        <a:solidFill>
          <a:srgbClr val="00B050"/>
        </a:solidFill>
      </dgm:spPr>
    </dgm:pt>
    <dgm:pt modelId="{53ABFC77-4D68-4244-9411-B25BEE9DB9FB}" type="pres">
      <dgm:prSet presAssocID="{280556A9-E35B-420B-AC1F-76D57FCB94C9}" presName="c17" presStyleLbl="node1" presStyleIdx="16" presStyleCnt="19"/>
      <dgm:spPr>
        <a:solidFill>
          <a:srgbClr val="00B050"/>
        </a:solidFill>
      </dgm:spPr>
    </dgm:pt>
    <dgm:pt modelId="{E665639A-D514-4984-A0E0-229392D8C453}" type="pres">
      <dgm:prSet presAssocID="{280556A9-E35B-420B-AC1F-76D57FCB94C9}" presName="c18" presStyleLbl="node1" presStyleIdx="17" presStyleCnt="19"/>
      <dgm:spPr>
        <a:solidFill>
          <a:srgbClr val="00B050"/>
        </a:solidFill>
      </dgm:spPr>
    </dgm:pt>
    <dgm:pt modelId="{E41D1610-7187-4F2D-9A04-3F8E41B9BECD}" type="pres">
      <dgm:prSet presAssocID="{2332CF1E-2BAC-4DBD-A67D-6B416E2672D8}" presName="chevronComposite1" presStyleCnt="0"/>
      <dgm:spPr/>
    </dgm:pt>
    <dgm:pt modelId="{E16727B3-2B6F-48FB-990C-88AC2A0F51AC}" type="pres">
      <dgm:prSet presAssocID="{2332CF1E-2BAC-4DBD-A67D-6B416E2672D8}" presName="chevron1" presStyleLbl="sibTrans2D1" presStyleIdx="0" presStyleCnt="4"/>
      <dgm:spPr/>
    </dgm:pt>
    <dgm:pt modelId="{4C64C68F-37B0-4480-ACB0-3ED49CBA9ACF}" type="pres">
      <dgm:prSet presAssocID="{2332CF1E-2BAC-4DBD-A67D-6B416E2672D8}" presName="spChevron1" presStyleCnt="0"/>
      <dgm:spPr/>
    </dgm:pt>
    <dgm:pt modelId="{490F73A0-8863-4CCB-B1C6-01238BF632AA}" type="pres">
      <dgm:prSet presAssocID="{4F54ED54-5EEE-4FDF-B9B9-1D4446D42583}" presName="middle" presStyleCnt="0"/>
      <dgm:spPr/>
    </dgm:pt>
    <dgm:pt modelId="{CA5387F0-4F04-4CD1-A076-C28B0075DB9A}" type="pres">
      <dgm:prSet presAssocID="{4F54ED54-5EEE-4FDF-B9B9-1D4446D42583}" presName="parTxMid" presStyleLbl="revTx" presStyleIdx="2" presStyleCnt="9" custScaleX="118524"/>
      <dgm:spPr/>
      <dgm:t>
        <a:bodyPr/>
        <a:lstStyle/>
        <a:p>
          <a:endParaRPr lang="en-US"/>
        </a:p>
      </dgm:t>
    </dgm:pt>
    <dgm:pt modelId="{F223D90E-F4E1-42E0-BAA0-AFC585ACABDF}" type="pres">
      <dgm:prSet presAssocID="{4F54ED54-5EEE-4FDF-B9B9-1D4446D42583}" presName="desTxMid" presStyleLbl="revTx" presStyleIdx="3" presStyleCnt="9" custLinFactNeighborY="11152">
        <dgm:presLayoutVars>
          <dgm:bulletEnabled val="1"/>
        </dgm:presLayoutVars>
      </dgm:prSet>
      <dgm:spPr/>
      <dgm:t>
        <a:bodyPr/>
        <a:lstStyle/>
        <a:p>
          <a:endParaRPr lang="en-US"/>
        </a:p>
      </dgm:t>
    </dgm:pt>
    <dgm:pt modelId="{7FA62D9A-888D-4B0E-9EBB-A99803A2DDF0}" type="pres">
      <dgm:prSet presAssocID="{4F54ED54-5EEE-4FDF-B9B9-1D4446D42583}" presName="spMid" presStyleCnt="0"/>
      <dgm:spPr/>
    </dgm:pt>
    <dgm:pt modelId="{85DB8512-4CE2-4353-B967-23F5EA785383}" type="pres">
      <dgm:prSet presAssocID="{585F0640-8F5E-4E8D-9FA0-65DBF104A0C8}" presName="chevronComposite1" presStyleCnt="0"/>
      <dgm:spPr/>
    </dgm:pt>
    <dgm:pt modelId="{B2B1B37E-C452-43F8-A26A-68091104380E}" type="pres">
      <dgm:prSet presAssocID="{585F0640-8F5E-4E8D-9FA0-65DBF104A0C8}" presName="chevron1" presStyleLbl="sibTrans2D1" presStyleIdx="1" presStyleCnt="4"/>
      <dgm:spPr/>
    </dgm:pt>
    <dgm:pt modelId="{1B424020-C93B-42E6-B2D9-BA4CFE1D976E}" type="pres">
      <dgm:prSet presAssocID="{585F0640-8F5E-4E8D-9FA0-65DBF104A0C8}" presName="spChevron1" presStyleCnt="0"/>
      <dgm:spPr/>
    </dgm:pt>
    <dgm:pt modelId="{B23ECD07-2256-4B09-A815-E49BC026E737}" type="pres">
      <dgm:prSet presAssocID="{E607C6FE-D44C-49A0-B87C-2CB5DC4B6950}" presName="middle" presStyleCnt="0"/>
      <dgm:spPr/>
    </dgm:pt>
    <dgm:pt modelId="{65B6BDF1-5975-407A-AB3C-1949194C9C32}" type="pres">
      <dgm:prSet presAssocID="{E607C6FE-D44C-49A0-B87C-2CB5DC4B6950}" presName="parTxMid" presStyleLbl="revTx" presStyleIdx="4" presStyleCnt="9"/>
      <dgm:spPr/>
      <dgm:t>
        <a:bodyPr/>
        <a:lstStyle/>
        <a:p>
          <a:endParaRPr lang="en-US"/>
        </a:p>
      </dgm:t>
    </dgm:pt>
    <dgm:pt modelId="{FCDDD5D1-3753-4860-B4E5-C1954FA750D9}" type="pres">
      <dgm:prSet presAssocID="{E607C6FE-D44C-49A0-B87C-2CB5DC4B6950}" presName="desTxMid" presStyleLbl="revTx" presStyleIdx="5" presStyleCnt="9" custLinFactNeighborY="12530">
        <dgm:presLayoutVars>
          <dgm:bulletEnabled val="1"/>
        </dgm:presLayoutVars>
      </dgm:prSet>
      <dgm:spPr/>
      <dgm:t>
        <a:bodyPr/>
        <a:lstStyle/>
        <a:p>
          <a:endParaRPr lang="en-US"/>
        </a:p>
      </dgm:t>
    </dgm:pt>
    <dgm:pt modelId="{7ECB2C88-4AAD-4A52-B150-BB4B68EA0002}" type="pres">
      <dgm:prSet presAssocID="{E607C6FE-D44C-49A0-B87C-2CB5DC4B6950}" presName="spMid" presStyleCnt="0"/>
      <dgm:spPr/>
    </dgm:pt>
    <dgm:pt modelId="{3510237F-38B4-4EC5-8EFA-B2432FE90EE5}" type="pres">
      <dgm:prSet presAssocID="{A286A98C-DBCA-4E57-9FE1-B560A1FF3586}" presName="chevronComposite1" presStyleCnt="0"/>
      <dgm:spPr/>
    </dgm:pt>
    <dgm:pt modelId="{AB4650C5-06CB-4CBF-B2FD-2962C49E5B4A}" type="pres">
      <dgm:prSet presAssocID="{A286A98C-DBCA-4E57-9FE1-B560A1FF3586}" presName="chevron1" presStyleLbl="sibTrans2D1" presStyleIdx="2" presStyleCnt="4"/>
      <dgm:spPr/>
    </dgm:pt>
    <dgm:pt modelId="{3805CF38-2C35-446B-AC57-1475C0B52D71}" type="pres">
      <dgm:prSet presAssocID="{A286A98C-DBCA-4E57-9FE1-B560A1FF3586}" presName="spChevron1" presStyleCnt="0"/>
      <dgm:spPr/>
    </dgm:pt>
    <dgm:pt modelId="{5963CE5E-593E-4F96-9C99-CBD6629C4A0C}" type="pres">
      <dgm:prSet presAssocID="{FB62FFD8-0A64-4BFB-8338-7EAAE8FC2A00}" presName="middle" presStyleCnt="0"/>
      <dgm:spPr/>
    </dgm:pt>
    <dgm:pt modelId="{1E2C9B3A-4FB1-4FBC-BB2A-DE4E3B4105B3}" type="pres">
      <dgm:prSet presAssocID="{FB62FFD8-0A64-4BFB-8338-7EAAE8FC2A00}" presName="parTxMid" presStyleLbl="revTx" presStyleIdx="6" presStyleCnt="9"/>
      <dgm:spPr/>
      <dgm:t>
        <a:bodyPr/>
        <a:lstStyle/>
        <a:p>
          <a:endParaRPr lang="en-US"/>
        </a:p>
      </dgm:t>
    </dgm:pt>
    <dgm:pt modelId="{5933EE06-7F57-401A-AFBE-9F82FE470F56}" type="pres">
      <dgm:prSet presAssocID="{FB62FFD8-0A64-4BFB-8338-7EAAE8FC2A00}" presName="desTxMid" presStyleLbl="revTx" presStyleIdx="7" presStyleCnt="9" custLinFactNeighborY="6265">
        <dgm:presLayoutVars>
          <dgm:bulletEnabled val="1"/>
        </dgm:presLayoutVars>
      </dgm:prSet>
      <dgm:spPr/>
      <dgm:t>
        <a:bodyPr/>
        <a:lstStyle/>
        <a:p>
          <a:endParaRPr lang="en-US"/>
        </a:p>
      </dgm:t>
    </dgm:pt>
    <dgm:pt modelId="{04D1E316-D596-47F7-BC7C-B951734F0F17}" type="pres">
      <dgm:prSet presAssocID="{FB62FFD8-0A64-4BFB-8338-7EAAE8FC2A00}" presName="spMid" presStyleCnt="0"/>
      <dgm:spPr/>
    </dgm:pt>
    <dgm:pt modelId="{1135270E-042C-437F-9767-78BEBEA807A1}" type="pres">
      <dgm:prSet presAssocID="{A828CE84-A733-4B3A-8895-291DC00B8906}" presName="chevronComposite1" presStyleCnt="0"/>
      <dgm:spPr/>
    </dgm:pt>
    <dgm:pt modelId="{B9841C9C-1390-48C7-B2C0-86D1A98926FF}" type="pres">
      <dgm:prSet presAssocID="{A828CE84-A733-4B3A-8895-291DC00B8906}" presName="chevron1" presStyleLbl="sibTrans2D1" presStyleIdx="3" presStyleCnt="4" custLinFactNeighborX="-8428"/>
      <dgm:spPr/>
    </dgm:pt>
    <dgm:pt modelId="{34597F91-DAD1-442C-AE4C-ABE94C13DE83}" type="pres">
      <dgm:prSet presAssocID="{A828CE84-A733-4B3A-8895-291DC00B8906}" presName="spChevron1" presStyleCnt="0"/>
      <dgm:spPr/>
    </dgm:pt>
    <dgm:pt modelId="{7193E157-5816-47FF-94DC-9C09BEFC3149}" type="pres">
      <dgm:prSet presAssocID="{B8BBAD03-81F4-4AD2-A635-5008DDC60BC8}" presName="last" presStyleCnt="0"/>
      <dgm:spPr/>
    </dgm:pt>
    <dgm:pt modelId="{02623B03-3CCA-4A60-8A06-2BF15D8A7914}" type="pres">
      <dgm:prSet presAssocID="{B8BBAD03-81F4-4AD2-A635-5008DDC60BC8}" presName="circleTx" presStyleLbl="node1" presStyleIdx="18" presStyleCnt="19" custScaleX="127390" custScaleY="120204" custLinFactNeighborX="971"/>
      <dgm:spPr/>
      <dgm:t>
        <a:bodyPr/>
        <a:lstStyle/>
        <a:p>
          <a:endParaRPr lang="en-US"/>
        </a:p>
      </dgm:t>
    </dgm:pt>
    <dgm:pt modelId="{DEAEA480-C32D-4863-B7E5-340F9B23B567}" type="pres">
      <dgm:prSet presAssocID="{B8BBAD03-81F4-4AD2-A635-5008DDC60BC8}" presName="desTxN" presStyleLbl="revTx" presStyleIdx="8" presStyleCnt="9" custLinFactNeighborX="784" custLinFactNeighborY="22902">
        <dgm:presLayoutVars>
          <dgm:bulletEnabled val="1"/>
        </dgm:presLayoutVars>
      </dgm:prSet>
      <dgm:spPr/>
      <dgm:t>
        <a:bodyPr/>
        <a:lstStyle/>
        <a:p>
          <a:endParaRPr lang="en-US"/>
        </a:p>
      </dgm:t>
    </dgm:pt>
    <dgm:pt modelId="{26C501F2-E76C-4833-AB5E-D4696302AC6A}" type="pres">
      <dgm:prSet presAssocID="{B8BBAD03-81F4-4AD2-A635-5008DDC60BC8}" presName="spN" presStyleCnt="0"/>
      <dgm:spPr/>
    </dgm:pt>
  </dgm:ptLst>
  <dgm:cxnLst>
    <dgm:cxn modelId="{F938DFC9-5EF3-4335-AA5B-FE27239761A8}" srcId="{7D799DDC-0716-44A5-8573-5882AFAA1EFA}" destId="{280556A9-E35B-420B-AC1F-76D57FCB94C9}" srcOrd="0" destOrd="0" parTransId="{43CBF414-706D-474D-82A0-27E04983031D}" sibTransId="{2332CF1E-2BAC-4DBD-A67D-6B416E2672D8}"/>
    <dgm:cxn modelId="{7F86CDEC-56E6-4CCF-A5FC-74F5700C17C7}" type="presOf" srcId="{E6884F7F-137B-4A18-B4BE-6D8659D149BA}" destId="{DEAEA480-C32D-4863-B7E5-340F9B23B567}" srcOrd="0" destOrd="0" presId="urn:microsoft.com/office/officeart/2009/3/layout/RandomtoResultProcess"/>
    <dgm:cxn modelId="{78D639F7-6C40-4780-A941-5CA36D0C068E}" srcId="{4F54ED54-5EEE-4FDF-B9B9-1D4446D42583}" destId="{46893FA1-F33A-4E1F-A502-913D8149B0DA}" srcOrd="0" destOrd="0" parTransId="{C5393BE0-74ED-4961-BE55-4E6B221A2E9B}" sibTransId="{338E2E62-D31D-414C-96BA-F1F5A563AF6A}"/>
    <dgm:cxn modelId="{4E6EB59E-EA84-467A-90BF-54093797339B}" srcId="{280556A9-E35B-420B-AC1F-76D57FCB94C9}" destId="{310DF361-463F-4F48-AECB-C527B5782463}" srcOrd="0" destOrd="0" parTransId="{61F65DFD-8B88-4FCB-BB68-E8E8E3C5D240}" sibTransId="{C694607A-D87B-47B4-9BC3-0CF25D242590}"/>
    <dgm:cxn modelId="{AF2AA6A5-60AC-4397-87C7-77682BA0C1C2}" srcId="{FB62FFD8-0A64-4BFB-8338-7EAAE8FC2A00}" destId="{D00F9B71-E80E-48A1-9AB8-4E3E9A605172}" srcOrd="0" destOrd="0" parTransId="{5BFBEC1A-D227-4FB6-811A-DD064468C4E7}" sibTransId="{19E9B599-72A4-417C-A18C-363D81FA8865}"/>
    <dgm:cxn modelId="{DE852EE6-4C61-4C31-ABE1-A97893909A89}" type="presOf" srcId="{310DF361-463F-4F48-AECB-C527B5782463}" destId="{77670E74-E9B9-4773-BFA4-21ACCA51FB2D}" srcOrd="0" destOrd="0" presId="urn:microsoft.com/office/officeart/2009/3/layout/RandomtoResultProcess"/>
    <dgm:cxn modelId="{E598BEAC-9C21-4C1F-B860-4B4304C2F28F}" type="presOf" srcId="{D00F9B71-E80E-48A1-9AB8-4E3E9A605172}" destId="{5933EE06-7F57-401A-AFBE-9F82FE470F56}" srcOrd="0" destOrd="0" presId="urn:microsoft.com/office/officeart/2009/3/layout/RandomtoResultProcess"/>
    <dgm:cxn modelId="{DED29DF2-AAE7-4F06-8D79-AE1DBE743E69}" type="presOf" srcId="{B8BBAD03-81F4-4AD2-A635-5008DDC60BC8}" destId="{02623B03-3CCA-4A60-8A06-2BF15D8A7914}" srcOrd="0" destOrd="0" presId="urn:microsoft.com/office/officeart/2009/3/layout/RandomtoResultProcess"/>
    <dgm:cxn modelId="{8259C944-B4B4-42A5-BE1F-AD72D9775B65}" type="presOf" srcId="{E607C6FE-D44C-49A0-B87C-2CB5DC4B6950}" destId="{65B6BDF1-5975-407A-AB3C-1949194C9C32}" srcOrd="0" destOrd="0" presId="urn:microsoft.com/office/officeart/2009/3/layout/RandomtoResultProcess"/>
    <dgm:cxn modelId="{1400E4B1-C53E-4137-8F5C-7A1BDA6FD8E0}" type="presOf" srcId="{412C200B-6007-4845-9E1B-C6CE9D31D56E}" destId="{FCDDD5D1-3753-4860-B4E5-C1954FA750D9}" srcOrd="0" destOrd="0" presId="urn:microsoft.com/office/officeart/2009/3/layout/RandomtoResultProcess"/>
    <dgm:cxn modelId="{3435AED8-371D-4478-B6C1-19AE41F026E7}" srcId="{E607C6FE-D44C-49A0-B87C-2CB5DC4B6950}" destId="{412C200B-6007-4845-9E1B-C6CE9D31D56E}" srcOrd="0" destOrd="0" parTransId="{B3B0E19A-4C6A-4179-9045-376F8A0FCE57}" sibTransId="{3DC25017-CBA6-4EBA-88EE-75FA4BDD9FBA}"/>
    <dgm:cxn modelId="{2660E814-0E0F-46A2-A64C-B3E015D28E29}" type="presOf" srcId="{7D799DDC-0716-44A5-8573-5882AFAA1EFA}" destId="{C6C75D6D-E628-47FD-8BF2-EE44FEB97228}" srcOrd="0" destOrd="0" presId="urn:microsoft.com/office/officeart/2009/3/layout/RandomtoResultProcess"/>
    <dgm:cxn modelId="{C6AED77E-E0F4-4841-A412-D256FC004242}" srcId="{7D799DDC-0716-44A5-8573-5882AFAA1EFA}" destId="{FB62FFD8-0A64-4BFB-8338-7EAAE8FC2A00}" srcOrd="3" destOrd="0" parTransId="{1D7AACD0-2BB5-43D1-A0EE-9D69F629F677}" sibTransId="{A828CE84-A733-4B3A-8895-291DC00B8906}"/>
    <dgm:cxn modelId="{9DA3132C-BCF6-4615-A0AB-DACFDBB25DC9}" type="presOf" srcId="{280556A9-E35B-420B-AC1F-76D57FCB94C9}" destId="{8BE42475-82F1-4436-91C4-1FFBAC450253}" srcOrd="0" destOrd="0" presId="urn:microsoft.com/office/officeart/2009/3/layout/RandomtoResultProcess"/>
    <dgm:cxn modelId="{6D4CC754-DDCF-4A4E-80E2-1765D6B1A4AB}" srcId="{7D799DDC-0716-44A5-8573-5882AFAA1EFA}" destId="{4F54ED54-5EEE-4FDF-B9B9-1D4446D42583}" srcOrd="1" destOrd="0" parTransId="{65E77277-BBBB-4D52-911C-D69D97ED82DD}" sibTransId="{585F0640-8F5E-4E8D-9FA0-65DBF104A0C8}"/>
    <dgm:cxn modelId="{A06690C4-5C4B-41BA-8936-9CEA6B6E9547}" type="presOf" srcId="{46893FA1-F33A-4E1F-A502-913D8149B0DA}" destId="{F223D90E-F4E1-42E0-BAA0-AFC585ACABDF}" srcOrd="0" destOrd="0" presId="urn:microsoft.com/office/officeart/2009/3/layout/RandomtoResultProcess"/>
    <dgm:cxn modelId="{C72E2503-9AC7-41EB-BD80-63025A16060F}" srcId="{7D799DDC-0716-44A5-8573-5882AFAA1EFA}" destId="{B8BBAD03-81F4-4AD2-A635-5008DDC60BC8}" srcOrd="4" destOrd="0" parTransId="{A2041C95-0AB4-449E-8B31-D606596984B1}" sibTransId="{74FB4B9B-5077-4DF5-8FFD-2D999799D1E9}"/>
    <dgm:cxn modelId="{2F2233CA-A016-4CB8-89E1-9F1F234736AF}" type="presOf" srcId="{FB62FFD8-0A64-4BFB-8338-7EAAE8FC2A00}" destId="{1E2C9B3A-4FB1-4FBC-BB2A-DE4E3B4105B3}" srcOrd="0" destOrd="0" presId="urn:microsoft.com/office/officeart/2009/3/layout/RandomtoResultProcess"/>
    <dgm:cxn modelId="{490750D0-AE4F-455B-91EC-636F141B5F00}" type="presOf" srcId="{4F54ED54-5EEE-4FDF-B9B9-1D4446D42583}" destId="{CA5387F0-4F04-4CD1-A076-C28B0075DB9A}" srcOrd="0" destOrd="0" presId="urn:microsoft.com/office/officeart/2009/3/layout/RandomtoResultProcess"/>
    <dgm:cxn modelId="{EFF1FB05-2EC9-43BC-8FDA-538074EA3721}" srcId="{7D799DDC-0716-44A5-8573-5882AFAA1EFA}" destId="{E607C6FE-D44C-49A0-B87C-2CB5DC4B6950}" srcOrd="2" destOrd="0" parTransId="{3143C0DD-1AD6-4C40-8E4D-032C8CC5CC55}" sibTransId="{A286A98C-DBCA-4E57-9FE1-B560A1FF3586}"/>
    <dgm:cxn modelId="{B26F9163-D3B6-43F5-803F-6A9071D1210D}" srcId="{B8BBAD03-81F4-4AD2-A635-5008DDC60BC8}" destId="{E6884F7F-137B-4A18-B4BE-6D8659D149BA}" srcOrd="0" destOrd="0" parTransId="{C9932194-0A68-42A0-B3AB-2A887F2F4A19}" sibTransId="{C66C5C85-81AE-41E8-ACEF-98030769A381}"/>
    <dgm:cxn modelId="{9C82874E-4B40-4D69-9EC1-862C53037EF0}" type="presParOf" srcId="{C6C75D6D-E628-47FD-8BF2-EE44FEB97228}" destId="{DE885254-BF16-4279-91DF-AD3D1988B6E8}" srcOrd="0" destOrd="0" presId="urn:microsoft.com/office/officeart/2009/3/layout/RandomtoResultProcess"/>
    <dgm:cxn modelId="{AB79699F-3D67-411E-8832-C064ED6F087D}" type="presParOf" srcId="{DE885254-BF16-4279-91DF-AD3D1988B6E8}" destId="{8BE42475-82F1-4436-91C4-1FFBAC450253}" srcOrd="0" destOrd="0" presId="urn:microsoft.com/office/officeart/2009/3/layout/RandomtoResultProcess"/>
    <dgm:cxn modelId="{B67A8571-5AE9-4BCD-A6CA-6870096D52BD}" type="presParOf" srcId="{DE885254-BF16-4279-91DF-AD3D1988B6E8}" destId="{77670E74-E9B9-4773-BFA4-21ACCA51FB2D}" srcOrd="1" destOrd="0" presId="urn:microsoft.com/office/officeart/2009/3/layout/RandomtoResultProcess"/>
    <dgm:cxn modelId="{A6BDC167-BBCF-48BC-9498-3DC09F0A077D}" type="presParOf" srcId="{DE885254-BF16-4279-91DF-AD3D1988B6E8}" destId="{FAF3159A-E729-4941-B249-F605A5A3CBEC}" srcOrd="2" destOrd="0" presId="urn:microsoft.com/office/officeart/2009/3/layout/RandomtoResultProcess"/>
    <dgm:cxn modelId="{7EA6686D-C739-4928-925A-1B17875F682F}" type="presParOf" srcId="{DE885254-BF16-4279-91DF-AD3D1988B6E8}" destId="{C7CDBC96-63F9-4131-B5C2-9C9625C6679E}" srcOrd="3" destOrd="0" presId="urn:microsoft.com/office/officeart/2009/3/layout/RandomtoResultProcess"/>
    <dgm:cxn modelId="{FFA8293D-E34D-4A59-94B3-D61FE72EF7A7}" type="presParOf" srcId="{DE885254-BF16-4279-91DF-AD3D1988B6E8}" destId="{BDFBB2F5-5AC4-42E3-A8B7-5B776470A5D1}" srcOrd="4" destOrd="0" presId="urn:microsoft.com/office/officeart/2009/3/layout/RandomtoResultProcess"/>
    <dgm:cxn modelId="{2C802901-28A8-4680-9BBC-C326E624DB7F}" type="presParOf" srcId="{DE885254-BF16-4279-91DF-AD3D1988B6E8}" destId="{D0DD9B0E-665C-4B94-BB7F-1AC4242A502B}" srcOrd="5" destOrd="0" presId="urn:microsoft.com/office/officeart/2009/3/layout/RandomtoResultProcess"/>
    <dgm:cxn modelId="{F62445FD-ED0E-4012-8E30-6760A4A8A731}" type="presParOf" srcId="{DE885254-BF16-4279-91DF-AD3D1988B6E8}" destId="{E92F8041-C738-43B4-90A8-269F8113A103}" srcOrd="6" destOrd="0" presId="urn:microsoft.com/office/officeart/2009/3/layout/RandomtoResultProcess"/>
    <dgm:cxn modelId="{4881AD84-A47C-4C3F-9F3F-04E5BB22CFD9}" type="presParOf" srcId="{DE885254-BF16-4279-91DF-AD3D1988B6E8}" destId="{9B35F82D-98CD-4632-AE19-4307B3013EAA}" srcOrd="7" destOrd="0" presId="urn:microsoft.com/office/officeart/2009/3/layout/RandomtoResultProcess"/>
    <dgm:cxn modelId="{7A952754-1EB5-4911-9008-C16F9A24D53E}" type="presParOf" srcId="{DE885254-BF16-4279-91DF-AD3D1988B6E8}" destId="{BBD00D01-7115-4C2F-B8A2-05275C6AAB0D}" srcOrd="8" destOrd="0" presId="urn:microsoft.com/office/officeart/2009/3/layout/RandomtoResultProcess"/>
    <dgm:cxn modelId="{017CCE46-64A1-4D4C-83D4-3158E1CFBE00}" type="presParOf" srcId="{DE885254-BF16-4279-91DF-AD3D1988B6E8}" destId="{F6B6704B-E189-48A1-9E76-B2BE00F856FF}" srcOrd="9" destOrd="0" presId="urn:microsoft.com/office/officeart/2009/3/layout/RandomtoResultProcess"/>
    <dgm:cxn modelId="{37752E4E-F78E-4D9E-A56D-A3DE38C567D0}" type="presParOf" srcId="{DE885254-BF16-4279-91DF-AD3D1988B6E8}" destId="{258DFC6D-B26C-4260-83AA-C0BB0CFE90C0}" srcOrd="10" destOrd="0" presId="urn:microsoft.com/office/officeart/2009/3/layout/RandomtoResultProcess"/>
    <dgm:cxn modelId="{293E4C1D-610F-49B2-B038-62B9A06B38F6}" type="presParOf" srcId="{DE885254-BF16-4279-91DF-AD3D1988B6E8}" destId="{D2DFE0D2-BE75-4838-85C4-472D0AE434BA}" srcOrd="11" destOrd="0" presId="urn:microsoft.com/office/officeart/2009/3/layout/RandomtoResultProcess"/>
    <dgm:cxn modelId="{AD2563B7-A181-48C3-BA12-52AE394884CD}" type="presParOf" srcId="{DE885254-BF16-4279-91DF-AD3D1988B6E8}" destId="{58257401-3C79-48B4-946E-5776E24C66AC}" srcOrd="12" destOrd="0" presId="urn:microsoft.com/office/officeart/2009/3/layout/RandomtoResultProcess"/>
    <dgm:cxn modelId="{07BFD920-F04E-4363-AB7E-8432665F100F}" type="presParOf" srcId="{DE885254-BF16-4279-91DF-AD3D1988B6E8}" destId="{58582D0B-93F2-4AF0-992E-77E9DB191E50}" srcOrd="13" destOrd="0" presId="urn:microsoft.com/office/officeart/2009/3/layout/RandomtoResultProcess"/>
    <dgm:cxn modelId="{54AF6034-D9D9-4AA9-8113-87E32C8CF2B2}" type="presParOf" srcId="{DE885254-BF16-4279-91DF-AD3D1988B6E8}" destId="{37A2F5A8-1326-49DF-917F-C3684B08CF4F}" srcOrd="14" destOrd="0" presId="urn:microsoft.com/office/officeart/2009/3/layout/RandomtoResultProcess"/>
    <dgm:cxn modelId="{94420264-2852-4141-9431-73C82A8C5C09}" type="presParOf" srcId="{DE885254-BF16-4279-91DF-AD3D1988B6E8}" destId="{432CBBF5-2958-47B0-BE61-9D03FC0A97CD}" srcOrd="15" destOrd="0" presId="urn:microsoft.com/office/officeart/2009/3/layout/RandomtoResultProcess"/>
    <dgm:cxn modelId="{C90DE56C-15A3-4604-A0A4-E3B03C706910}" type="presParOf" srcId="{DE885254-BF16-4279-91DF-AD3D1988B6E8}" destId="{983A81C4-FE9D-4A6A-9FCB-5047B2ECCF3A}" srcOrd="16" destOrd="0" presId="urn:microsoft.com/office/officeart/2009/3/layout/RandomtoResultProcess"/>
    <dgm:cxn modelId="{6DEF9B19-5965-4631-8E0D-7383135661B2}" type="presParOf" srcId="{DE885254-BF16-4279-91DF-AD3D1988B6E8}" destId="{63E5508E-9608-4BB6-9FC8-D20B9D3E2C5A}" srcOrd="17" destOrd="0" presId="urn:microsoft.com/office/officeart/2009/3/layout/RandomtoResultProcess"/>
    <dgm:cxn modelId="{E9BAF1D6-49E9-478E-AD6E-F0C9F648E676}" type="presParOf" srcId="{DE885254-BF16-4279-91DF-AD3D1988B6E8}" destId="{53ABFC77-4D68-4244-9411-B25BEE9DB9FB}" srcOrd="18" destOrd="0" presId="urn:microsoft.com/office/officeart/2009/3/layout/RandomtoResultProcess"/>
    <dgm:cxn modelId="{B1248755-ED93-41AB-9951-B9C21D5E5A64}" type="presParOf" srcId="{DE885254-BF16-4279-91DF-AD3D1988B6E8}" destId="{E665639A-D514-4984-A0E0-229392D8C453}" srcOrd="19" destOrd="0" presId="urn:microsoft.com/office/officeart/2009/3/layout/RandomtoResultProcess"/>
    <dgm:cxn modelId="{777D4E22-8185-4403-9DC0-C48B603B41B4}" type="presParOf" srcId="{C6C75D6D-E628-47FD-8BF2-EE44FEB97228}" destId="{E41D1610-7187-4F2D-9A04-3F8E41B9BECD}" srcOrd="1" destOrd="0" presId="urn:microsoft.com/office/officeart/2009/3/layout/RandomtoResultProcess"/>
    <dgm:cxn modelId="{D9B8620C-F8A1-49AE-B5A9-63E145CB772F}" type="presParOf" srcId="{E41D1610-7187-4F2D-9A04-3F8E41B9BECD}" destId="{E16727B3-2B6F-48FB-990C-88AC2A0F51AC}" srcOrd="0" destOrd="0" presId="urn:microsoft.com/office/officeart/2009/3/layout/RandomtoResultProcess"/>
    <dgm:cxn modelId="{5FC47D45-14C2-4AC9-995D-8292DD7D39BB}" type="presParOf" srcId="{E41D1610-7187-4F2D-9A04-3F8E41B9BECD}" destId="{4C64C68F-37B0-4480-ACB0-3ED49CBA9ACF}" srcOrd="1" destOrd="0" presId="urn:microsoft.com/office/officeart/2009/3/layout/RandomtoResultProcess"/>
    <dgm:cxn modelId="{6F78B762-67BE-490A-BE35-6C267AF52592}" type="presParOf" srcId="{C6C75D6D-E628-47FD-8BF2-EE44FEB97228}" destId="{490F73A0-8863-4CCB-B1C6-01238BF632AA}" srcOrd="2" destOrd="0" presId="urn:microsoft.com/office/officeart/2009/3/layout/RandomtoResultProcess"/>
    <dgm:cxn modelId="{27AD8913-260A-488C-BBB6-149E2E1013AD}" type="presParOf" srcId="{490F73A0-8863-4CCB-B1C6-01238BF632AA}" destId="{CA5387F0-4F04-4CD1-A076-C28B0075DB9A}" srcOrd="0" destOrd="0" presId="urn:microsoft.com/office/officeart/2009/3/layout/RandomtoResultProcess"/>
    <dgm:cxn modelId="{A75589E3-9C0F-4E6D-9F88-144E8DCBAA7A}" type="presParOf" srcId="{490F73A0-8863-4CCB-B1C6-01238BF632AA}" destId="{F223D90E-F4E1-42E0-BAA0-AFC585ACABDF}" srcOrd="1" destOrd="0" presId="urn:microsoft.com/office/officeart/2009/3/layout/RandomtoResultProcess"/>
    <dgm:cxn modelId="{3DCBA5DE-0C8F-46FF-B3AF-2DBA6A8A234B}" type="presParOf" srcId="{490F73A0-8863-4CCB-B1C6-01238BF632AA}" destId="{7FA62D9A-888D-4B0E-9EBB-A99803A2DDF0}" srcOrd="2" destOrd="0" presId="urn:microsoft.com/office/officeart/2009/3/layout/RandomtoResultProcess"/>
    <dgm:cxn modelId="{359F167F-A4FF-4B7E-BA95-564C96EACD2B}" type="presParOf" srcId="{C6C75D6D-E628-47FD-8BF2-EE44FEB97228}" destId="{85DB8512-4CE2-4353-B967-23F5EA785383}" srcOrd="3" destOrd="0" presId="urn:microsoft.com/office/officeart/2009/3/layout/RandomtoResultProcess"/>
    <dgm:cxn modelId="{1C551824-41B2-4251-B957-49A73E607940}" type="presParOf" srcId="{85DB8512-4CE2-4353-B967-23F5EA785383}" destId="{B2B1B37E-C452-43F8-A26A-68091104380E}" srcOrd="0" destOrd="0" presId="urn:microsoft.com/office/officeart/2009/3/layout/RandomtoResultProcess"/>
    <dgm:cxn modelId="{DB79F17B-837C-4FF0-B6C3-CC59BC7B4942}" type="presParOf" srcId="{85DB8512-4CE2-4353-B967-23F5EA785383}" destId="{1B424020-C93B-42E6-B2D9-BA4CFE1D976E}" srcOrd="1" destOrd="0" presId="urn:microsoft.com/office/officeart/2009/3/layout/RandomtoResultProcess"/>
    <dgm:cxn modelId="{C67B4D24-A67C-4BF7-B580-9D3AFE68689A}" type="presParOf" srcId="{C6C75D6D-E628-47FD-8BF2-EE44FEB97228}" destId="{B23ECD07-2256-4B09-A815-E49BC026E737}" srcOrd="4" destOrd="0" presId="urn:microsoft.com/office/officeart/2009/3/layout/RandomtoResultProcess"/>
    <dgm:cxn modelId="{BE7A77D9-8B03-4119-94DE-EB4C6B1B265A}" type="presParOf" srcId="{B23ECD07-2256-4B09-A815-E49BC026E737}" destId="{65B6BDF1-5975-407A-AB3C-1949194C9C32}" srcOrd="0" destOrd="0" presId="urn:microsoft.com/office/officeart/2009/3/layout/RandomtoResultProcess"/>
    <dgm:cxn modelId="{62B55712-19C7-4EF9-8052-943ECC497FCC}" type="presParOf" srcId="{B23ECD07-2256-4B09-A815-E49BC026E737}" destId="{FCDDD5D1-3753-4860-B4E5-C1954FA750D9}" srcOrd="1" destOrd="0" presId="urn:microsoft.com/office/officeart/2009/3/layout/RandomtoResultProcess"/>
    <dgm:cxn modelId="{D090E2D4-EA28-4EB5-AF24-2D9C040B0E7D}" type="presParOf" srcId="{B23ECD07-2256-4B09-A815-E49BC026E737}" destId="{7ECB2C88-4AAD-4A52-B150-BB4B68EA0002}" srcOrd="2" destOrd="0" presId="urn:microsoft.com/office/officeart/2009/3/layout/RandomtoResultProcess"/>
    <dgm:cxn modelId="{D04DDF06-4CC3-4952-A0CC-4D1E59F71D2F}" type="presParOf" srcId="{C6C75D6D-E628-47FD-8BF2-EE44FEB97228}" destId="{3510237F-38B4-4EC5-8EFA-B2432FE90EE5}" srcOrd="5" destOrd="0" presId="urn:microsoft.com/office/officeart/2009/3/layout/RandomtoResultProcess"/>
    <dgm:cxn modelId="{266D2572-0DA9-4C03-9287-34676C6FD476}" type="presParOf" srcId="{3510237F-38B4-4EC5-8EFA-B2432FE90EE5}" destId="{AB4650C5-06CB-4CBF-B2FD-2962C49E5B4A}" srcOrd="0" destOrd="0" presId="urn:microsoft.com/office/officeart/2009/3/layout/RandomtoResultProcess"/>
    <dgm:cxn modelId="{A7365814-25DD-4918-9E4E-03EBB877886B}" type="presParOf" srcId="{3510237F-38B4-4EC5-8EFA-B2432FE90EE5}" destId="{3805CF38-2C35-446B-AC57-1475C0B52D71}" srcOrd="1" destOrd="0" presId="urn:microsoft.com/office/officeart/2009/3/layout/RandomtoResultProcess"/>
    <dgm:cxn modelId="{B82FA32A-7EC7-4EA4-BC15-92F149418B0B}" type="presParOf" srcId="{C6C75D6D-E628-47FD-8BF2-EE44FEB97228}" destId="{5963CE5E-593E-4F96-9C99-CBD6629C4A0C}" srcOrd="6" destOrd="0" presId="urn:microsoft.com/office/officeart/2009/3/layout/RandomtoResultProcess"/>
    <dgm:cxn modelId="{16EF048E-C363-4BDF-BB8B-17CE0DCA1CF6}" type="presParOf" srcId="{5963CE5E-593E-4F96-9C99-CBD6629C4A0C}" destId="{1E2C9B3A-4FB1-4FBC-BB2A-DE4E3B4105B3}" srcOrd="0" destOrd="0" presId="urn:microsoft.com/office/officeart/2009/3/layout/RandomtoResultProcess"/>
    <dgm:cxn modelId="{FF0C31AB-8D25-473D-A8E2-CD3548C78BE3}" type="presParOf" srcId="{5963CE5E-593E-4F96-9C99-CBD6629C4A0C}" destId="{5933EE06-7F57-401A-AFBE-9F82FE470F56}" srcOrd="1" destOrd="0" presId="urn:microsoft.com/office/officeart/2009/3/layout/RandomtoResultProcess"/>
    <dgm:cxn modelId="{410AC838-1E73-440E-9090-C8C114C8A485}" type="presParOf" srcId="{5963CE5E-593E-4F96-9C99-CBD6629C4A0C}" destId="{04D1E316-D596-47F7-BC7C-B951734F0F17}" srcOrd="2" destOrd="0" presId="urn:microsoft.com/office/officeart/2009/3/layout/RandomtoResultProcess"/>
    <dgm:cxn modelId="{4C4B524D-5E2A-439F-89C1-498DEACC807A}" type="presParOf" srcId="{C6C75D6D-E628-47FD-8BF2-EE44FEB97228}" destId="{1135270E-042C-437F-9767-78BEBEA807A1}" srcOrd="7" destOrd="0" presId="urn:microsoft.com/office/officeart/2009/3/layout/RandomtoResultProcess"/>
    <dgm:cxn modelId="{9203A29B-3523-414B-BC2C-66039786E70A}" type="presParOf" srcId="{1135270E-042C-437F-9767-78BEBEA807A1}" destId="{B9841C9C-1390-48C7-B2C0-86D1A98926FF}" srcOrd="0" destOrd="0" presId="urn:microsoft.com/office/officeart/2009/3/layout/RandomtoResultProcess"/>
    <dgm:cxn modelId="{25B142B2-5A8B-4D71-B545-FCF51E109050}" type="presParOf" srcId="{1135270E-042C-437F-9767-78BEBEA807A1}" destId="{34597F91-DAD1-442C-AE4C-ABE94C13DE83}" srcOrd="1" destOrd="0" presId="urn:microsoft.com/office/officeart/2009/3/layout/RandomtoResultProcess"/>
    <dgm:cxn modelId="{A82CFE59-D436-457A-9864-3B80C57A8CC1}" type="presParOf" srcId="{C6C75D6D-E628-47FD-8BF2-EE44FEB97228}" destId="{7193E157-5816-47FF-94DC-9C09BEFC3149}" srcOrd="8" destOrd="0" presId="urn:microsoft.com/office/officeart/2009/3/layout/RandomtoResultProcess"/>
    <dgm:cxn modelId="{F79C56C7-3843-4AED-A02E-04CAA55F38C8}" type="presParOf" srcId="{7193E157-5816-47FF-94DC-9C09BEFC3149}" destId="{02623B03-3CCA-4A60-8A06-2BF15D8A7914}" srcOrd="0" destOrd="0" presId="urn:microsoft.com/office/officeart/2009/3/layout/RandomtoResultProcess"/>
    <dgm:cxn modelId="{C09033A0-7383-4C27-9707-84ABC81F19FD}" type="presParOf" srcId="{7193E157-5816-47FF-94DC-9C09BEFC3149}" destId="{DEAEA480-C32D-4863-B7E5-340F9B23B567}" srcOrd="1" destOrd="0" presId="urn:microsoft.com/office/officeart/2009/3/layout/RandomtoResultProcess"/>
    <dgm:cxn modelId="{6A374415-9384-4638-B568-56598532B1F9}" type="presParOf" srcId="{7193E157-5816-47FF-94DC-9C09BEFC3149}" destId="{26C501F2-E76C-4833-AB5E-D4696302AC6A}" srcOrd="2"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E42475-82F1-4436-91C4-1FFBAC450253}">
      <dsp:nvSpPr>
        <dsp:cNvPr id="0" name=""/>
        <dsp:cNvSpPr/>
      </dsp:nvSpPr>
      <dsp:spPr>
        <a:xfrm>
          <a:off x="1131" y="1145372"/>
          <a:ext cx="1948626" cy="5486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a:solidFill>
                <a:srgbClr val="00B050"/>
              </a:solidFill>
            </a:rPr>
            <a:t>Requirements</a:t>
          </a:r>
        </a:p>
      </dsp:txBody>
      <dsp:txXfrm>
        <a:off x="1131" y="1145372"/>
        <a:ext cx="1948626" cy="548621"/>
      </dsp:txXfrm>
    </dsp:sp>
    <dsp:sp modelId="{77670E74-E9B9-4773-BFA4-21ACCA51FB2D}">
      <dsp:nvSpPr>
        <dsp:cNvPr id="0" name=""/>
        <dsp:cNvSpPr/>
      </dsp:nvSpPr>
      <dsp:spPr>
        <a:xfrm>
          <a:off x="143054" y="2485305"/>
          <a:ext cx="1664781" cy="1027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a:solidFill>
                <a:srgbClr val="00B050"/>
              </a:solidFill>
            </a:rPr>
            <a:t>Record the expectations, goals, and risks of project</a:t>
          </a:r>
        </a:p>
      </dsp:txBody>
      <dsp:txXfrm>
        <a:off x="143054" y="2485305"/>
        <a:ext cx="1664781" cy="1027848"/>
      </dsp:txXfrm>
    </dsp:sp>
    <dsp:sp modelId="{FAF3159A-E729-4941-B249-F605A5A3CBEC}">
      <dsp:nvSpPr>
        <dsp:cNvPr id="0" name=""/>
        <dsp:cNvSpPr/>
      </dsp:nvSpPr>
      <dsp:spPr>
        <a:xfrm>
          <a:off x="141162" y="1004674"/>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CDBC96-63F9-4131-B5C2-9C9625C6679E}">
      <dsp:nvSpPr>
        <dsp:cNvPr id="0" name=""/>
        <dsp:cNvSpPr/>
      </dsp:nvSpPr>
      <dsp:spPr>
        <a:xfrm>
          <a:off x="233860" y="819278"/>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FBB2F5-5AC4-42E3-A8B7-5B776470A5D1}">
      <dsp:nvSpPr>
        <dsp:cNvPr id="0" name=""/>
        <dsp:cNvSpPr/>
      </dsp:nvSpPr>
      <dsp:spPr>
        <a:xfrm>
          <a:off x="456336" y="856357"/>
          <a:ext cx="208097" cy="20809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0DD9B0E-665C-4B94-BB7F-1AC4242A502B}">
      <dsp:nvSpPr>
        <dsp:cNvPr id="0" name=""/>
        <dsp:cNvSpPr/>
      </dsp:nvSpPr>
      <dsp:spPr>
        <a:xfrm>
          <a:off x="641732" y="652421"/>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2F8041-C738-43B4-90A8-269F8113A103}">
      <dsp:nvSpPr>
        <dsp:cNvPr id="0" name=""/>
        <dsp:cNvSpPr/>
      </dsp:nvSpPr>
      <dsp:spPr>
        <a:xfrm>
          <a:off x="882747" y="578263"/>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35F82D-98CD-4632-AE19-4307B3013EAA}">
      <dsp:nvSpPr>
        <dsp:cNvPr id="0" name=""/>
        <dsp:cNvSpPr/>
      </dsp:nvSpPr>
      <dsp:spPr>
        <a:xfrm>
          <a:off x="1179380" y="708040"/>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D00D01-7115-4C2F-B8A2-05275C6AAB0D}">
      <dsp:nvSpPr>
        <dsp:cNvPr id="0" name=""/>
        <dsp:cNvSpPr/>
      </dsp:nvSpPr>
      <dsp:spPr>
        <a:xfrm>
          <a:off x="1364777" y="800738"/>
          <a:ext cx="208097" cy="20809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B6704B-E189-48A1-9E76-B2BE00F856FF}">
      <dsp:nvSpPr>
        <dsp:cNvPr id="0" name=""/>
        <dsp:cNvSpPr/>
      </dsp:nvSpPr>
      <dsp:spPr>
        <a:xfrm>
          <a:off x="1624331" y="1004674"/>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58DFC6D-B26C-4260-83AA-C0BB0CFE90C0}">
      <dsp:nvSpPr>
        <dsp:cNvPr id="0" name=""/>
        <dsp:cNvSpPr/>
      </dsp:nvSpPr>
      <dsp:spPr>
        <a:xfrm>
          <a:off x="1242845" y="1025514"/>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DFE0D2-BE75-4838-85C4-472D0AE434BA}">
      <dsp:nvSpPr>
        <dsp:cNvPr id="0" name=""/>
        <dsp:cNvSpPr/>
      </dsp:nvSpPr>
      <dsp:spPr>
        <a:xfrm>
          <a:off x="771509" y="819278"/>
          <a:ext cx="340523" cy="340523"/>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257401-3C79-48B4-946E-5776E24C66AC}">
      <dsp:nvSpPr>
        <dsp:cNvPr id="0" name=""/>
        <dsp:cNvSpPr/>
      </dsp:nvSpPr>
      <dsp:spPr>
        <a:xfrm>
          <a:off x="767735" y="1628410"/>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582D0B-93F2-4AF0-992E-77E9DB191E50}">
      <dsp:nvSpPr>
        <dsp:cNvPr id="0" name=""/>
        <dsp:cNvSpPr/>
      </dsp:nvSpPr>
      <dsp:spPr>
        <a:xfrm>
          <a:off x="159702" y="1690640"/>
          <a:ext cx="208097" cy="20809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A2F5A8-1326-49DF-917F-C3684B08CF4F}">
      <dsp:nvSpPr>
        <dsp:cNvPr id="0" name=""/>
        <dsp:cNvSpPr/>
      </dsp:nvSpPr>
      <dsp:spPr>
        <a:xfrm>
          <a:off x="437796" y="1838956"/>
          <a:ext cx="302687" cy="30268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2CBBF5-2958-47B0-BE61-9D03FC0A97CD}">
      <dsp:nvSpPr>
        <dsp:cNvPr id="0" name=""/>
        <dsp:cNvSpPr/>
      </dsp:nvSpPr>
      <dsp:spPr>
        <a:xfrm>
          <a:off x="827128" y="2079971"/>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83A81C4-FE9D-4A6A-9FCB-5047B2ECCF3A}">
      <dsp:nvSpPr>
        <dsp:cNvPr id="0" name=""/>
        <dsp:cNvSpPr/>
      </dsp:nvSpPr>
      <dsp:spPr>
        <a:xfrm>
          <a:off x="901286" y="1838956"/>
          <a:ext cx="208097" cy="20809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E5508E-9608-4BB6-9FC8-D20B9D3E2C5A}">
      <dsp:nvSpPr>
        <dsp:cNvPr id="0" name=""/>
        <dsp:cNvSpPr/>
      </dsp:nvSpPr>
      <dsp:spPr>
        <a:xfrm>
          <a:off x="1086682" y="2098511"/>
          <a:ext cx="132425" cy="132425"/>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ABFC77-4D68-4244-9411-B25BEE9DB9FB}">
      <dsp:nvSpPr>
        <dsp:cNvPr id="0" name=""/>
        <dsp:cNvSpPr/>
      </dsp:nvSpPr>
      <dsp:spPr>
        <a:xfrm>
          <a:off x="1253539" y="1801877"/>
          <a:ext cx="302687" cy="30268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65639A-D514-4984-A0E0-229392D8C453}">
      <dsp:nvSpPr>
        <dsp:cNvPr id="0" name=""/>
        <dsp:cNvSpPr/>
      </dsp:nvSpPr>
      <dsp:spPr>
        <a:xfrm>
          <a:off x="1661410" y="1727719"/>
          <a:ext cx="208097" cy="208097"/>
        </a:xfrm>
        <a:prstGeom prst="ellipse">
          <a:avLst/>
        </a:prstGeom>
        <a:solidFill>
          <a:srgbClr val="00B05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6727B3-2B6F-48FB-990C-88AC2A0F51AC}">
      <dsp:nvSpPr>
        <dsp:cNvPr id="0" name=""/>
        <dsp:cNvSpPr/>
      </dsp:nvSpPr>
      <dsp:spPr>
        <a:xfrm>
          <a:off x="1949758" y="856049"/>
          <a:ext cx="611153" cy="116675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5387F0-4F04-4CD1-A076-C28B0075DB9A}">
      <dsp:nvSpPr>
        <dsp:cNvPr id="0" name=""/>
        <dsp:cNvSpPr/>
      </dsp:nvSpPr>
      <dsp:spPr>
        <a:xfrm>
          <a:off x="2560911" y="856615"/>
          <a:ext cx="1975536" cy="1166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a:t>R Package Development</a:t>
          </a:r>
        </a:p>
      </dsp:txBody>
      <dsp:txXfrm>
        <a:off x="2560911" y="856615"/>
        <a:ext cx="1975536" cy="1166747"/>
      </dsp:txXfrm>
    </dsp:sp>
    <dsp:sp modelId="{F223D90E-F4E1-42E0-BAA0-AFC585ACABDF}">
      <dsp:nvSpPr>
        <dsp:cNvPr id="0" name=""/>
        <dsp:cNvSpPr/>
      </dsp:nvSpPr>
      <dsp:spPr>
        <a:xfrm>
          <a:off x="2715289" y="2443009"/>
          <a:ext cx="1666781" cy="1027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a:t>Implementation of requirements into R package</a:t>
          </a:r>
        </a:p>
      </dsp:txBody>
      <dsp:txXfrm>
        <a:off x="2715289" y="2443009"/>
        <a:ext cx="1666781" cy="1027848"/>
      </dsp:txXfrm>
    </dsp:sp>
    <dsp:sp modelId="{B2B1B37E-C452-43F8-A26A-68091104380E}">
      <dsp:nvSpPr>
        <dsp:cNvPr id="0" name=""/>
        <dsp:cNvSpPr/>
      </dsp:nvSpPr>
      <dsp:spPr>
        <a:xfrm>
          <a:off x="4536448" y="856049"/>
          <a:ext cx="611153" cy="116675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5B6BDF1-5975-407A-AB3C-1949194C9C32}">
      <dsp:nvSpPr>
        <dsp:cNvPr id="0" name=""/>
        <dsp:cNvSpPr/>
      </dsp:nvSpPr>
      <dsp:spPr>
        <a:xfrm>
          <a:off x="5147601" y="856615"/>
          <a:ext cx="1666781" cy="1166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a:t>Test Cases</a:t>
          </a:r>
        </a:p>
      </dsp:txBody>
      <dsp:txXfrm>
        <a:off x="5147601" y="856615"/>
        <a:ext cx="1666781" cy="1166747"/>
      </dsp:txXfrm>
    </dsp:sp>
    <dsp:sp modelId="{FCDDD5D1-3753-4860-B4E5-C1954FA750D9}">
      <dsp:nvSpPr>
        <dsp:cNvPr id="0" name=""/>
        <dsp:cNvSpPr/>
      </dsp:nvSpPr>
      <dsp:spPr>
        <a:xfrm>
          <a:off x="5147601" y="2457173"/>
          <a:ext cx="1666781" cy="1027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a:t>Describes how code meets specifications</a:t>
          </a:r>
        </a:p>
      </dsp:txBody>
      <dsp:txXfrm>
        <a:off x="5147601" y="2457173"/>
        <a:ext cx="1666781" cy="1027848"/>
      </dsp:txXfrm>
    </dsp:sp>
    <dsp:sp modelId="{AB4650C5-06CB-4CBF-B2FD-2962C49E5B4A}">
      <dsp:nvSpPr>
        <dsp:cNvPr id="0" name=""/>
        <dsp:cNvSpPr/>
      </dsp:nvSpPr>
      <dsp:spPr>
        <a:xfrm>
          <a:off x="6814382" y="856049"/>
          <a:ext cx="611153" cy="116675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E2C9B3A-4FB1-4FBC-BB2A-DE4E3B4105B3}">
      <dsp:nvSpPr>
        <dsp:cNvPr id="0" name=""/>
        <dsp:cNvSpPr/>
      </dsp:nvSpPr>
      <dsp:spPr>
        <a:xfrm>
          <a:off x="7425536" y="856615"/>
          <a:ext cx="1666781" cy="1166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a:t>Test Code</a:t>
          </a:r>
        </a:p>
      </dsp:txBody>
      <dsp:txXfrm>
        <a:off x="7425536" y="856615"/>
        <a:ext cx="1666781" cy="1166747"/>
      </dsp:txXfrm>
    </dsp:sp>
    <dsp:sp modelId="{5933EE06-7F57-401A-AFBE-9F82FE470F56}">
      <dsp:nvSpPr>
        <dsp:cNvPr id="0" name=""/>
        <dsp:cNvSpPr/>
      </dsp:nvSpPr>
      <dsp:spPr>
        <a:xfrm>
          <a:off x="7425536" y="2392778"/>
          <a:ext cx="1666781" cy="1027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a:t>Implementation of the test cases in code</a:t>
          </a:r>
        </a:p>
      </dsp:txBody>
      <dsp:txXfrm>
        <a:off x="7425536" y="2392778"/>
        <a:ext cx="1666781" cy="1027848"/>
      </dsp:txXfrm>
    </dsp:sp>
    <dsp:sp modelId="{B9841C9C-1390-48C7-B2C0-86D1A98926FF}">
      <dsp:nvSpPr>
        <dsp:cNvPr id="0" name=""/>
        <dsp:cNvSpPr/>
      </dsp:nvSpPr>
      <dsp:spPr>
        <a:xfrm>
          <a:off x="9040809" y="856049"/>
          <a:ext cx="611153" cy="116675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2623B03-3CCA-4A60-8A06-2BF15D8A7914}">
      <dsp:nvSpPr>
        <dsp:cNvPr id="0" name=""/>
        <dsp:cNvSpPr/>
      </dsp:nvSpPr>
      <dsp:spPr>
        <a:xfrm>
          <a:off x="9704602" y="630155"/>
          <a:ext cx="1804816" cy="170300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US" sz="2000" kern="1200">
              <a:solidFill>
                <a:schemeClr val="bg1"/>
              </a:solidFill>
            </a:rPr>
            <a:t>Validation Report</a:t>
          </a:r>
        </a:p>
      </dsp:txBody>
      <dsp:txXfrm>
        <a:off x="9968911" y="879555"/>
        <a:ext cx="1276198" cy="1204207"/>
      </dsp:txXfrm>
    </dsp:sp>
    <dsp:sp modelId="{DEAEA480-C32D-4863-B7E5-340F9B23B567}">
      <dsp:nvSpPr>
        <dsp:cNvPr id="0" name=""/>
        <dsp:cNvSpPr/>
      </dsp:nvSpPr>
      <dsp:spPr>
        <a:xfrm>
          <a:off x="9785555" y="2563781"/>
          <a:ext cx="1666781" cy="1027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a:t>Combines all prior content into report documenting proof that code meets specifications</a:t>
          </a:r>
        </a:p>
      </dsp:txBody>
      <dsp:txXfrm>
        <a:off x="9785555" y="2563781"/>
        <a:ext cx="1666781" cy="1027848"/>
      </dsp:txXfrm>
    </dsp:sp>
  </dsp:spTree>
</dsp:drawing>
</file>

<file path=ppt/diagrams/layout1.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1375EF-7AC2-40F0-8984-3657FAAC21B8}" type="datetimeFigureOut">
              <a:rPr lang="en-US" smtClean="0"/>
              <a:t>9/8/2021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F26414-4BE6-427A-9F34-1430B41B92D6}" type="slidenum">
              <a:rPr lang="en-US" smtClean="0"/>
              <a:t>‹#›</a:t>
            </a:fld>
            <a:endParaRPr lang="en-US"/>
          </a:p>
        </p:txBody>
      </p:sp>
    </p:spTree>
    <p:extLst>
      <p:ext uri="{BB962C8B-B14F-4D97-AF65-F5344CB8AC3E}">
        <p14:creationId xmlns:p14="http://schemas.microsoft.com/office/powerpoint/2010/main" val="3972971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a:t>
            </a:fld>
            <a:endParaRPr lang="en-US"/>
          </a:p>
        </p:txBody>
      </p:sp>
    </p:spTree>
    <p:extLst>
      <p:ext uri="{BB962C8B-B14F-4D97-AF65-F5344CB8AC3E}">
        <p14:creationId xmlns:p14="http://schemas.microsoft.com/office/powerpoint/2010/main" val="11874041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Tx/>
              <a:buNone/>
            </a:pPr>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11</a:t>
            </a:fld>
            <a:endParaRPr lang="en-US"/>
          </a:p>
        </p:txBody>
      </p:sp>
    </p:spTree>
    <p:extLst>
      <p:ext uri="{BB962C8B-B14F-4D97-AF65-F5344CB8AC3E}">
        <p14:creationId xmlns:p14="http://schemas.microsoft.com/office/powerpoint/2010/main" val="974410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workshop on R package validation, what do R packages and validation have in common?</a:t>
            </a:r>
          </a:p>
          <a:p>
            <a:pPr marL="171450" indent="-171450">
              <a:buFontTx/>
              <a:buChar char="-"/>
            </a:pPr>
            <a:r>
              <a:rPr lang="en-US" dirty="0"/>
              <a:t>R packages are software</a:t>
            </a:r>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12</a:t>
            </a:fld>
            <a:endParaRPr lang="en-US"/>
          </a:p>
        </p:txBody>
      </p:sp>
    </p:spTree>
    <p:extLst>
      <p:ext uri="{BB962C8B-B14F-4D97-AF65-F5344CB8AC3E}">
        <p14:creationId xmlns:p14="http://schemas.microsoft.com/office/powerpoint/2010/main" val="880762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t>Benefits of R packages are commonly stated – many pages of digital ink have been poured over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dirty="0"/>
          </a:p>
          <a:p>
            <a:pPr marL="171450" indent="-171450">
              <a:buFont typeface="Arial" panose="020B0604020202020204" pitchFamily="34" charset="0"/>
              <a:buChar char="•"/>
            </a:pPr>
            <a:r>
              <a:rPr lang="en-US" dirty="0"/>
              <a:t>Working in a regulatory industry, an internal R package may work its way into a project that gets additional scrutiny, so making sure to take a risk based approach to package validation</a:t>
            </a:r>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13</a:t>
            </a:fld>
            <a:endParaRPr lang="en-US"/>
          </a:p>
        </p:txBody>
      </p:sp>
    </p:spTree>
    <p:extLst>
      <p:ext uri="{BB962C8B-B14F-4D97-AF65-F5344CB8AC3E}">
        <p14:creationId xmlns:p14="http://schemas.microsoft.com/office/powerpoint/2010/main" val="21089620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workshop on R package validation, what do R packages and validation have in common?</a:t>
            </a:r>
          </a:p>
          <a:p>
            <a:pPr marL="171450" indent="-171450">
              <a:buFontTx/>
              <a:buChar char="-"/>
            </a:pPr>
            <a:r>
              <a:rPr lang="en-US" dirty="0"/>
              <a:t>R packages are software</a:t>
            </a:r>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14</a:t>
            </a:fld>
            <a:endParaRPr lang="en-US"/>
          </a:p>
        </p:txBody>
      </p:sp>
    </p:spTree>
    <p:extLst>
      <p:ext uri="{BB962C8B-B14F-4D97-AF65-F5344CB8AC3E}">
        <p14:creationId xmlns:p14="http://schemas.microsoft.com/office/powerpoint/2010/main" val="16921693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16</a:t>
            </a:fld>
            <a:endParaRPr lang="en-US"/>
          </a:p>
        </p:txBody>
      </p:sp>
    </p:spTree>
    <p:extLst>
      <p:ext uri="{BB962C8B-B14F-4D97-AF65-F5344CB8AC3E}">
        <p14:creationId xmlns:p14="http://schemas.microsoft.com/office/powerpoint/2010/main" val="684901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Open source tools can be extended (R packages)</a:t>
            </a:r>
          </a:p>
          <a:p>
            <a:r>
              <a:rPr lang="en-US"/>
              <a:t>  - _ANYONE_ can build an R package</a:t>
            </a:r>
          </a:p>
          <a:p>
            <a:r>
              <a:rPr lang="en-US"/>
              <a:t>  - change and build to address the needs of the users</a:t>
            </a:r>
          </a:p>
          <a:p>
            <a:r>
              <a:rPr lang="en-US"/>
              <a:t>  - companies and teams can build packages to create a unified approach to similar problems</a:t>
            </a:r>
          </a:p>
          <a:p>
            <a:r>
              <a:rPr lang="en-US"/>
              <a:t>  - benefits of R packages</a:t>
            </a:r>
          </a:p>
          <a:p>
            <a:endParaRPr lang="en-US"/>
          </a:p>
          <a:p>
            <a:r>
              <a:rPr lang="en-US"/>
              <a:t>Not all R packages are made equal</a:t>
            </a:r>
          </a:p>
          <a:p>
            <a:pPr lvl="1"/>
            <a:r>
              <a:rPr lang="en-US"/>
              <a:t>Maintainer </a:t>
            </a:r>
          </a:p>
          <a:p>
            <a:pPr lvl="1"/>
            <a:r>
              <a:rPr lang="en-US"/>
              <a:t>Documentation</a:t>
            </a:r>
          </a:p>
          <a:p>
            <a:pPr lvl="1"/>
            <a:r>
              <a:rPr lang="en-US"/>
              <a:t>Testing</a:t>
            </a:r>
          </a:p>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17</a:t>
            </a:fld>
            <a:endParaRPr lang="en-US"/>
          </a:p>
        </p:txBody>
      </p:sp>
    </p:spTree>
    <p:extLst>
      <p:ext uri="{BB962C8B-B14F-4D97-AF65-F5344CB8AC3E}">
        <p14:creationId xmlns:p14="http://schemas.microsoft.com/office/powerpoint/2010/main" val="4041420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Framework aims to solve difficulties around validation by creating a clear process to follow. Each step builds on the next in a logical pattern, and stays close to the package. We meet the development team where they are at. </a:t>
            </a:r>
          </a:p>
        </p:txBody>
      </p:sp>
      <p:sp>
        <p:nvSpPr>
          <p:cNvPr id="4" name="Slide Number Placeholder 3"/>
          <p:cNvSpPr>
            <a:spLocks noGrp="1"/>
          </p:cNvSpPr>
          <p:nvPr>
            <p:ph type="sldNum" sz="quarter" idx="5"/>
          </p:nvPr>
        </p:nvSpPr>
        <p:spPr/>
        <p:txBody>
          <a:bodyPr/>
          <a:lstStyle/>
          <a:p>
            <a:fld id="{14F1F280-B026-4EF9-886C-BAB3F96C60E8}" type="slidenum">
              <a:rPr lang="en-US" smtClean="0"/>
              <a:t>18</a:t>
            </a:fld>
            <a:endParaRPr lang="en-US"/>
          </a:p>
        </p:txBody>
      </p:sp>
    </p:spTree>
    <p:extLst>
      <p:ext uri="{BB962C8B-B14F-4D97-AF65-F5344CB8AC3E}">
        <p14:creationId xmlns:p14="http://schemas.microsoft.com/office/powerpoint/2010/main" val="330822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F1F280-B026-4EF9-886C-BAB3F96C60E8}" type="slidenum">
              <a:rPr lang="en-US" smtClean="0"/>
              <a:t>20</a:t>
            </a:fld>
            <a:endParaRPr lang="en-US"/>
          </a:p>
        </p:txBody>
      </p:sp>
    </p:spTree>
    <p:extLst>
      <p:ext uri="{BB962C8B-B14F-4D97-AF65-F5344CB8AC3E}">
        <p14:creationId xmlns:p14="http://schemas.microsoft.com/office/powerpoint/2010/main" val="40134333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F1F280-B026-4EF9-886C-BAB3F96C60E8}" type="slidenum">
              <a:rPr lang="en-US" smtClean="0"/>
              <a:t>21</a:t>
            </a:fld>
            <a:endParaRPr lang="en-US"/>
          </a:p>
        </p:txBody>
      </p:sp>
    </p:spTree>
    <p:extLst>
      <p:ext uri="{BB962C8B-B14F-4D97-AF65-F5344CB8AC3E}">
        <p14:creationId xmlns:p14="http://schemas.microsoft.com/office/powerpoint/2010/main" val="2827066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F1F280-B026-4EF9-886C-BAB3F96C60E8}" type="slidenum">
              <a:rPr lang="en-US" smtClean="0"/>
              <a:t>24</a:t>
            </a:fld>
            <a:endParaRPr lang="en-US"/>
          </a:p>
        </p:txBody>
      </p:sp>
    </p:spTree>
    <p:extLst>
      <p:ext uri="{BB962C8B-B14F-4D97-AF65-F5344CB8AC3E}">
        <p14:creationId xmlns:p14="http://schemas.microsoft.com/office/powerpoint/2010/main" val="1126333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Validation</a:t>
            </a:r>
          </a:p>
          <a:p>
            <a:pPr marL="171450" indent="-171450">
              <a:buFontTx/>
              <a:buChar char="-"/>
            </a:pPr>
            <a:r>
              <a:rPr lang="en-US" dirty="0"/>
              <a:t>What is it</a:t>
            </a:r>
          </a:p>
          <a:p>
            <a:pPr marL="171450" indent="-171450">
              <a:buFontTx/>
              <a:buChar char="-"/>
            </a:pPr>
            <a:r>
              <a:rPr lang="en-US" dirty="0"/>
              <a:t>Why do we do it</a:t>
            </a:r>
          </a:p>
          <a:p>
            <a:pPr marL="171450" indent="-171450">
              <a:buFontTx/>
              <a:buChar char="-"/>
            </a:pPr>
            <a:r>
              <a:rPr lang="en-US" dirty="0"/>
              <a:t>Benefits not immediately obvious</a:t>
            </a:r>
          </a:p>
          <a:p>
            <a:pPr marL="171450" indent="-171450">
              <a:buFontTx/>
              <a:buChar char="-"/>
            </a:pPr>
            <a:endParaRPr lang="en-US" dirty="0"/>
          </a:p>
          <a:p>
            <a:pPr marL="0" indent="0">
              <a:buFontTx/>
              <a:buNone/>
            </a:pPr>
            <a:r>
              <a:rPr lang="en-US" dirty="0"/>
              <a:t>How Validation is related to R packages</a:t>
            </a:r>
          </a:p>
          <a:p>
            <a:pPr marL="171450" indent="-171450">
              <a:buFontTx/>
              <a:buChar char="-"/>
            </a:pPr>
            <a:r>
              <a:rPr lang="en-US" dirty="0"/>
              <a:t>Why are we even talking about Validation in the context of R packages</a:t>
            </a:r>
          </a:p>
          <a:p>
            <a:pPr marL="171450" indent="-171450">
              <a:buFontTx/>
              <a:buChar char="-"/>
            </a:pPr>
            <a:endParaRPr lang="en-US" dirty="0"/>
          </a:p>
          <a:p>
            <a:pPr marL="0" indent="0">
              <a:buFontTx/>
              <a:buNone/>
            </a:pPr>
            <a:r>
              <a:rPr lang="en-US" dirty="0"/>
              <a:t>R Package Validation Framework</a:t>
            </a:r>
          </a:p>
          <a:p>
            <a:pPr marL="171450" indent="-171450">
              <a:buFontTx/>
              <a:buChar char="-"/>
            </a:pPr>
            <a:r>
              <a:rPr lang="en-US" dirty="0"/>
              <a:t>What is it</a:t>
            </a:r>
          </a:p>
          <a:p>
            <a:pPr marL="171450" indent="-171450">
              <a:buFontTx/>
              <a:buChar char="-"/>
            </a:pPr>
            <a:r>
              <a:rPr lang="en-US" dirty="0"/>
              <a:t>How it helps</a:t>
            </a:r>
          </a:p>
          <a:p>
            <a:pPr marL="171450" indent="-171450">
              <a:buFontTx/>
              <a:buChar char="-"/>
            </a:pPr>
            <a:r>
              <a:rPr lang="en-US" dirty="0"/>
              <a:t>Concepts to know and learn</a:t>
            </a:r>
          </a:p>
          <a:p>
            <a:pPr marL="171450" indent="-171450">
              <a:buFontTx/>
              <a:buChar char="-"/>
            </a:pPr>
            <a:r>
              <a:rPr lang="en-US" dirty="0"/>
              <a:t>General applicability</a:t>
            </a:r>
          </a:p>
          <a:p>
            <a:pPr marL="171450" indent="-171450">
              <a:buFontTx/>
              <a:buChar char="-"/>
            </a:pPr>
            <a:endParaRPr lang="en-US" dirty="0"/>
          </a:p>
          <a:p>
            <a:pPr marL="171450" indent="-171450">
              <a:buFontTx/>
              <a:buChar char="-"/>
            </a:pPr>
            <a:r>
              <a:rPr lang="en-US" dirty="0"/>
              <a:t>Q&amp;A</a:t>
            </a:r>
          </a:p>
        </p:txBody>
      </p:sp>
      <p:sp>
        <p:nvSpPr>
          <p:cNvPr id="4" name="Slide Number Placeholder 3"/>
          <p:cNvSpPr>
            <a:spLocks noGrp="1"/>
          </p:cNvSpPr>
          <p:nvPr>
            <p:ph type="sldNum" sz="quarter" idx="5"/>
          </p:nvPr>
        </p:nvSpPr>
        <p:spPr/>
        <p:txBody>
          <a:bodyPr/>
          <a:lstStyle/>
          <a:p>
            <a:fld id="{B9F26414-4BE6-427A-9F34-1430B41B92D6}" type="slidenum">
              <a:rPr lang="en-US" smtClean="0"/>
              <a:t>2</a:t>
            </a:fld>
            <a:endParaRPr lang="en-US"/>
          </a:p>
        </p:txBody>
      </p:sp>
    </p:spTree>
    <p:extLst>
      <p:ext uri="{BB962C8B-B14F-4D97-AF65-F5344CB8AC3E}">
        <p14:creationId xmlns:p14="http://schemas.microsoft.com/office/powerpoint/2010/main" val="21610510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25</a:t>
            </a:fld>
            <a:endParaRPr lang="en-US"/>
          </a:p>
        </p:txBody>
      </p:sp>
    </p:spTree>
    <p:extLst>
      <p:ext uri="{BB962C8B-B14F-4D97-AF65-F5344CB8AC3E}">
        <p14:creationId xmlns:p14="http://schemas.microsoft.com/office/powerpoint/2010/main" val="1418110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26</a:t>
            </a:fld>
            <a:endParaRPr lang="en-US"/>
          </a:p>
        </p:txBody>
      </p:sp>
    </p:spTree>
    <p:extLst>
      <p:ext uri="{BB962C8B-B14F-4D97-AF65-F5344CB8AC3E}">
        <p14:creationId xmlns:p14="http://schemas.microsoft.com/office/powerpoint/2010/main" val="1535539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29</a:t>
            </a:fld>
            <a:endParaRPr lang="en-US"/>
          </a:p>
        </p:txBody>
      </p:sp>
    </p:spTree>
    <p:extLst>
      <p:ext uri="{BB962C8B-B14F-4D97-AF65-F5344CB8AC3E}">
        <p14:creationId xmlns:p14="http://schemas.microsoft.com/office/powerpoint/2010/main" val="5505353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30</a:t>
            </a:fld>
            <a:endParaRPr lang="en-US"/>
          </a:p>
        </p:txBody>
      </p:sp>
    </p:spTree>
    <p:extLst>
      <p:ext uri="{BB962C8B-B14F-4D97-AF65-F5344CB8AC3E}">
        <p14:creationId xmlns:p14="http://schemas.microsoft.com/office/powerpoint/2010/main" val="17590146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32</a:t>
            </a:fld>
            <a:endParaRPr lang="en-US"/>
          </a:p>
        </p:txBody>
      </p:sp>
    </p:spTree>
    <p:extLst>
      <p:ext uri="{BB962C8B-B14F-4D97-AF65-F5344CB8AC3E}">
        <p14:creationId xmlns:p14="http://schemas.microsoft.com/office/powerpoint/2010/main" val="2326254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33</a:t>
            </a:fld>
            <a:endParaRPr lang="en-US"/>
          </a:p>
        </p:txBody>
      </p:sp>
    </p:spTree>
    <p:extLst>
      <p:ext uri="{BB962C8B-B14F-4D97-AF65-F5344CB8AC3E}">
        <p14:creationId xmlns:p14="http://schemas.microsoft.com/office/powerpoint/2010/main" val="27238862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38</a:t>
            </a:fld>
            <a:endParaRPr lang="en-US"/>
          </a:p>
        </p:txBody>
      </p:sp>
    </p:spTree>
    <p:extLst>
      <p:ext uri="{BB962C8B-B14F-4D97-AF65-F5344CB8AC3E}">
        <p14:creationId xmlns:p14="http://schemas.microsoft.com/office/powerpoint/2010/main" val="22393970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39</a:t>
            </a:fld>
            <a:endParaRPr lang="en-US"/>
          </a:p>
        </p:txBody>
      </p:sp>
    </p:spTree>
    <p:extLst>
      <p:ext uri="{BB962C8B-B14F-4D97-AF65-F5344CB8AC3E}">
        <p14:creationId xmlns:p14="http://schemas.microsoft.com/office/powerpoint/2010/main" val="1737091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Open source tools can be extended (R packages)</a:t>
            </a:r>
          </a:p>
          <a:p>
            <a:r>
              <a:rPr lang="en-US"/>
              <a:t>  - _ANYONE_ can build an R package</a:t>
            </a:r>
          </a:p>
          <a:p>
            <a:r>
              <a:rPr lang="en-US"/>
              <a:t>  - change and build to address the needs of the users</a:t>
            </a:r>
          </a:p>
          <a:p>
            <a:r>
              <a:rPr lang="en-US"/>
              <a:t>  - companies and teams can build packages to create a unified approach to similar problems</a:t>
            </a:r>
          </a:p>
          <a:p>
            <a:r>
              <a:rPr lang="en-US"/>
              <a:t>  - benefits of R packages</a:t>
            </a:r>
          </a:p>
          <a:p>
            <a:endParaRPr lang="en-US"/>
          </a:p>
          <a:p>
            <a:r>
              <a:rPr lang="en-US"/>
              <a:t>Not all R packages are made equal</a:t>
            </a:r>
          </a:p>
          <a:p>
            <a:pPr lvl="1"/>
            <a:r>
              <a:rPr lang="en-US"/>
              <a:t>Maintainer </a:t>
            </a:r>
          </a:p>
          <a:p>
            <a:pPr lvl="1"/>
            <a:r>
              <a:rPr lang="en-US"/>
              <a:t>Documentation</a:t>
            </a:r>
          </a:p>
          <a:p>
            <a:pPr lvl="1"/>
            <a:r>
              <a:rPr lang="en-US"/>
              <a:t>Testing</a:t>
            </a:r>
          </a:p>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40</a:t>
            </a:fld>
            <a:endParaRPr lang="en-US"/>
          </a:p>
        </p:txBody>
      </p:sp>
    </p:spTree>
    <p:extLst>
      <p:ext uri="{BB962C8B-B14F-4D97-AF65-F5344CB8AC3E}">
        <p14:creationId xmlns:p14="http://schemas.microsoft.com/office/powerpoint/2010/main" val="3504226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F1F280-B026-4EF9-886C-BAB3F96C60E8}" type="slidenum">
              <a:rPr lang="en-US" smtClean="0"/>
              <a:t>41</a:t>
            </a:fld>
            <a:endParaRPr lang="en-US"/>
          </a:p>
        </p:txBody>
      </p:sp>
    </p:spTree>
    <p:extLst>
      <p:ext uri="{BB962C8B-B14F-4D97-AF65-F5344CB8AC3E}">
        <p14:creationId xmlns:p14="http://schemas.microsoft.com/office/powerpoint/2010/main" val="116677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does the FDA say?</a:t>
            </a:r>
          </a:p>
          <a:p>
            <a:pPr marL="171450" indent="-171450">
              <a:buFont typeface="Arial" panose="020B0604020202020204" pitchFamily="34" charset="0"/>
              <a:buChar char="•"/>
            </a:pPr>
            <a:endParaRPr lang="en-US" dirty="0"/>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4</a:t>
            </a:fld>
            <a:endParaRPr lang="en-US"/>
          </a:p>
        </p:txBody>
      </p:sp>
    </p:spTree>
    <p:extLst>
      <p:ext uri="{BB962C8B-B14F-4D97-AF65-F5344CB8AC3E}">
        <p14:creationId xmlns:p14="http://schemas.microsoft.com/office/powerpoint/2010/main" val="20745399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F1F280-B026-4EF9-886C-BAB3F96C60E8}" type="slidenum">
              <a:rPr lang="en-US" smtClean="0"/>
              <a:t>42</a:t>
            </a:fld>
            <a:endParaRPr lang="en-US"/>
          </a:p>
        </p:txBody>
      </p:sp>
    </p:spTree>
    <p:extLst>
      <p:ext uri="{BB962C8B-B14F-4D97-AF65-F5344CB8AC3E}">
        <p14:creationId xmlns:p14="http://schemas.microsoft.com/office/powerpoint/2010/main" val="19317706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45</a:t>
            </a:fld>
            <a:endParaRPr lang="en-US"/>
          </a:p>
        </p:txBody>
      </p:sp>
    </p:spTree>
    <p:extLst>
      <p:ext uri="{BB962C8B-B14F-4D97-AF65-F5344CB8AC3E}">
        <p14:creationId xmlns:p14="http://schemas.microsoft.com/office/powerpoint/2010/main" val="3759497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dirty="0">
                <a:solidFill>
                  <a:srgbClr val="00B0F0"/>
                </a:solidFill>
              </a:rPr>
              <a:t>Confirmation by examination</a:t>
            </a:r>
          </a:p>
          <a:p>
            <a:pPr marL="171450" indent="-171450">
              <a:buFontTx/>
              <a:buChar char="-"/>
            </a:pPr>
            <a:r>
              <a:rPr lang="en-US" sz="1200" b="0" dirty="0">
                <a:solidFill>
                  <a:srgbClr val="00B0F0"/>
                </a:solidFill>
              </a:rPr>
              <a:t>Review and approval of all aspects of the software</a:t>
            </a:r>
          </a:p>
          <a:p>
            <a:pPr marL="171450" indent="-171450">
              <a:buFontTx/>
              <a:buChar char="-"/>
            </a:pPr>
            <a:r>
              <a:rPr lang="en-US" sz="1200" b="0" dirty="0">
                <a:solidFill>
                  <a:srgbClr val="00B0F0"/>
                </a:solidFill>
              </a:rPr>
              <a:t>Testing</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objective evidence</a:t>
            </a:r>
          </a:p>
          <a:p>
            <a:pPr marL="171450" indent="-171450">
              <a:buFontTx/>
              <a:buChar char="-"/>
            </a:pPr>
            <a:r>
              <a:rPr lang="en-US" dirty="0"/>
              <a:t>Documentation</a:t>
            </a:r>
          </a:p>
          <a:p>
            <a:pPr marL="171450" indent="-171450">
              <a:buFontTx/>
              <a:buChar char="-"/>
            </a:pPr>
            <a:r>
              <a:rPr lang="en-US" dirty="0"/>
              <a:t>Proof</a:t>
            </a:r>
          </a:p>
          <a:p>
            <a:pPr marL="171450" indent="-171450">
              <a:buFontTx/>
              <a:buChar char="-"/>
            </a:pPr>
            <a:r>
              <a:rPr lang="en-US" dirty="0"/>
              <a:t>Not subject to opinion or </a:t>
            </a:r>
          </a:p>
          <a:p>
            <a:pPr marL="171450" indent="-171450">
              <a:buFontTx/>
              <a:buChar char="-"/>
            </a:pPr>
            <a:endParaRPr lang="en-US" dirty="0"/>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5</a:t>
            </a:fld>
            <a:endParaRPr lang="en-US"/>
          </a:p>
        </p:txBody>
      </p:sp>
    </p:spTree>
    <p:extLst>
      <p:ext uri="{BB962C8B-B14F-4D97-AF65-F5344CB8AC3E}">
        <p14:creationId xmlns:p14="http://schemas.microsoft.com/office/powerpoint/2010/main" val="3532289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dirty="0">
                <a:solidFill>
                  <a:srgbClr val="00B0F0"/>
                </a:solidFill>
              </a:rPr>
              <a:t>Specifications are a document that states requirements</a:t>
            </a:r>
          </a:p>
          <a:p>
            <a:pPr marL="0" indent="0">
              <a:buFontTx/>
              <a:buNone/>
            </a:pPr>
            <a:endParaRPr lang="en-US" sz="1200" b="0" dirty="0">
              <a:solidFill>
                <a:srgbClr val="00B0F0"/>
              </a:solidFill>
            </a:endParaRPr>
          </a:p>
          <a:p>
            <a:pPr marL="0" indent="0">
              <a:buFontTx/>
              <a:buNone/>
            </a:pPr>
            <a:r>
              <a:rPr lang="en-US" sz="1200" b="0" dirty="0">
                <a:solidFill>
                  <a:srgbClr val="00B0F0"/>
                </a:solidFill>
              </a:rPr>
              <a:t>So proof that SME’s, users, managers, </a:t>
            </a:r>
            <a:r>
              <a:rPr lang="en-US" sz="1200" b="0" dirty="0" err="1">
                <a:solidFill>
                  <a:srgbClr val="00B0F0"/>
                </a:solidFill>
              </a:rPr>
              <a:t>etc</a:t>
            </a:r>
            <a:endParaRPr lang="en-US" sz="1200" b="0" dirty="0">
              <a:solidFill>
                <a:srgbClr val="00B0F0"/>
              </a:solidFill>
            </a:endParaRPr>
          </a:p>
          <a:p>
            <a:pPr marL="171450" indent="-171450">
              <a:buFontTx/>
              <a:buChar char="-"/>
            </a:pPr>
            <a:r>
              <a:rPr lang="en-US" sz="1200" b="0" dirty="0">
                <a:solidFill>
                  <a:srgbClr val="00B0F0"/>
                </a:solidFill>
              </a:rPr>
              <a:t>Given the scope of the software</a:t>
            </a:r>
          </a:p>
          <a:p>
            <a:pPr marL="171450" indent="-171450">
              <a:buFontTx/>
              <a:buChar char="-"/>
            </a:pPr>
            <a:r>
              <a:rPr lang="en-US" sz="1200" b="0" dirty="0">
                <a:solidFill>
                  <a:srgbClr val="00B0F0"/>
                </a:solidFill>
              </a:rPr>
              <a:t>have reviewed the specs</a:t>
            </a:r>
          </a:p>
          <a:p>
            <a:pPr marL="171450" indent="-171450">
              <a:buFontTx/>
              <a:buChar char="-"/>
            </a:pPr>
            <a:r>
              <a:rPr lang="en-US" sz="1200" b="0" dirty="0">
                <a:solidFill>
                  <a:srgbClr val="00B0F0"/>
                </a:solidFill>
              </a:rPr>
              <a:t>Agree that it meet their needs for a particular task</a:t>
            </a:r>
          </a:p>
          <a:p>
            <a:pPr marL="171450" indent="-171450">
              <a:buFontTx/>
              <a:buChar char="-"/>
            </a:pPr>
            <a:r>
              <a:rPr lang="en-US" sz="1200" b="0" dirty="0">
                <a:solidFill>
                  <a:srgbClr val="00B0F0"/>
                </a:solidFill>
              </a:rPr>
              <a:t>“objective evidence” – official sign off</a:t>
            </a:r>
          </a:p>
          <a:p>
            <a:pPr marL="171450" indent="-171450">
              <a:buFontTx/>
              <a:buChar char="-"/>
            </a:pPr>
            <a:endParaRPr lang="en-US" dirty="0"/>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6</a:t>
            </a:fld>
            <a:endParaRPr lang="en-US"/>
          </a:p>
        </p:txBody>
      </p:sp>
    </p:spTree>
    <p:extLst>
      <p:ext uri="{BB962C8B-B14F-4D97-AF65-F5344CB8AC3E}">
        <p14:creationId xmlns:p14="http://schemas.microsoft.com/office/powerpoint/2010/main" val="65363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dirty="0">
                <a:solidFill>
                  <a:srgbClr val="00B0F0"/>
                </a:solidFill>
              </a:rPr>
              <a:t>The software can meet the requirements from the specs</a:t>
            </a:r>
          </a:p>
          <a:p>
            <a:pPr marL="0" indent="0">
              <a:buFontTx/>
              <a:buNone/>
            </a:pPr>
            <a:endParaRPr lang="en-US" sz="1200" b="0" dirty="0">
              <a:solidFill>
                <a:srgbClr val="00B0F0"/>
              </a:solidFill>
            </a:endParaRPr>
          </a:p>
          <a:p>
            <a:pPr marL="0" indent="0">
              <a:buFontTx/>
              <a:buNone/>
            </a:pPr>
            <a:r>
              <a:rPr lang="en-US" sz="1200" b="0" dirty="0">
                <a:solidFill>
                  <a:srgbClr val="00B0F0"/>
                </a:solidFill>
              </a:rPr>
              <a:t>So proof from software that</a:t>
            </a:r>
          </a:p>
          <a:p>
            <a:pPr marL="171450" indent="-171450">
              <a:buFontTx/>
              <a:buChar char="-"/>
            </a:pPr>
            <a:r>
              <a:rPr lang="en-US" sz="1200" b="0" dirty="0">
                <a:solidFill>
                  <a:srgbClr val="00B0F0"/>
                </a:solidFill>
              </a:rPr>
              <a:t>Every requirement has been met</a:t>
            </a:r>
          </a:p>
          <a:p>
            <a:pPr marL="171450" indent="-171450">
              <a:buFontTx/>
              <a:buChar char="-"/>
            </a:pPr>
            <a:r>
              <a:rPr lang="en-US" sz="1200" b="0" dirty="0">
                <a:solidFill>
                  <a:srgbClr val="00B0F0"/>
                </a:solidFill>
              </a:rPr>
              <a:t>Every requirement can consistently be met</a:t>
            </a:r>
          </a:p>
          <a:p>
            <a:pPr marL="171450" indent="-171450">
              <a:buFontTx/>
              <a:buChar char="-"/>
            </a:pPr>
            <a:endParaRPr lang="en-US" sz="1200" b="0" dirty="0">
              <a:solidFill>
                <a:srgbClr val="00B0F0"/>
              </a:solidFill>
            </a:endParaRPr>
          </a:p>
          <a:p>
            <a:pPr marL="0" indent="0">
              <a:buFontTx/>
              <a:buNone/>
            </a:pPr>
            <a:r>
              <a:rPr lang="en-US" sz="1200" b="0" dirty="0">
                <a:solidFill>
                  <a:srgbClr val="00B0F0"/>
                </a:solidFill>
              </a:rPr>
              <a:t>So…testing and documenting the results.</a:t>
            </a:r>
            <a:endParaRPr lang="en-US" dirty="0"/>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7</a:t>
            </a:fld>
            <a:endParaRPr lang="en-US"/>
          </a:p>
        </p:txBody>
      </p:sp>
    </p:spTree>
    <p:extLst>
      <p:ext uri="{BB962C8B-B14F-4D97-AF65-F5344CB8AC3E}">
        <p14:creationId xmlns:p14="http://schemas.microsoft.com/office/powerpoint/2010/main" val="2837370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dirty="0">
                <a:solidFill>
                  <a:srgbClr val="00B0F0"/>
                </a:solidFill>
              </a:rPr>
              <a:t>In layman's terms</a:t>
            </a: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8</a:t>
            </a:fld>
            <a:endParaRPr lang="en-US"/>
          </a:p>
        </p:txBody>
      </p:sp>
    </p:spTree>
    <p:extLst>
      <p:ext uri="{BB962C8B-B14F-4D97-AF65-F5344CB8AC3E}">
        <p14:creationId xmlns:p14="http://schemas.microsoft.com/office/powerpoint/2010/main" val="1707845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dirty="0">
                <a:solidFill>
                  <a:srgbClr val="00B0F0"/>
                </a:solidFill>
              </a:rPr>
              <a:t>In layman's terms</a:t>
            </a:r>
            <a:endParaRPr lang="en-US" dirty="0"/>
          </a:p>
          <a:p>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9</a:t>
            </a:fld>
            <a:endParaRPr lang="en-US"/>
          </a:p>
        </p:txBody>
      </p:sp>
    </p:spTree>
    <p:extLst>
      <p:ext uri="{BB962C8B-B14F-4D97-AF65-F5344CB8AC3E}">
        <p14:creationId xmlns:p14="http://schemas.microsoft.com/office/powerpoint/2010/main" val="3851729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do we even care, why is this in our lexicon as programmers to worry about proving our code works?</a:t>
            </a:r>
          </a:p>
          <a:p>
            <a:pPr marL="171450" indent="-171450">
              <a:buFontTx/>
              <a:buChar char="-"/>
            </a:pPr>
            <a:r>
              <a:rPr lang="en-US" dirty="0"/>
              <a:t>Requirements by authorities (governmental or industry)</a:t>
            </a:r>
          </a:p>
          <a:p>
            <a:pPr marL="628650" lvl="1" indent="-171450">
              <a:buFontTx/>
              <a:buChar char="-"/>
            </a:pPr>
            <a:r>
              <a:rPr lang="en-US" dirty="0"/>
              <a:t>Most commonly cited (including Wikipedia) is the FDA, who have released </a:t>
            </a:r>
            <a:r>
              <a:rPr lang="en-US" dirty="0" err="1"/>
              <a:t>guidances</a:t>
            </a:r>
            <a:endParaRPr lang="en-US" dirty="0"/>
          </a:p>
          <a:p>
            <a:pPr marL="628650" lvl="1" indent="-171450">
              <a:buFontTx/>
              <a:buChar char="-"/>
            </a:pPr>
            <a:r>
              <a:rPr lang="en-US" dirty="0"/>
              <a:t>Military software, such as software controlling missiles undergoes a rigorous Independent software verification and validation</a:t>
            </a:r>
          </a:p>
          <a:p>
            <a:pPr marL="628650" lvl="1" indent="-171450">
              <a:buFontTx/>
              <a:buChar char="-"/>
            </a:pPr>
            <a:r>
              <a:rPr lang="en-US" dirty="0"/>
              <a:t>FAA (planes)</a:t>
            </a:r>
          </a:p>
          <a:p>
            <a:pPr marL="628650" lvl="1" indent="-171450">
              <a:buFontTx/>
              <a:buChar char="-"/>
            </a:pPr>
            <a:r>
              <a:rPr lang="en-US" dirty="0"/>
              <a:t>NASA and European Space Agency</a:t>
            </a:r>
          </a:p>
          <a:p>
            <a:pPr marL="628650" lvl="1" indent="-171450">
              <a:buFontTx/>
              <a:buChar char="-"/>
            </a:pPr>
            <a:endParaRPr lang="en-US" dirty="0"/>
          </a:p>
          <a:p>
            <a:pPr marL="171450" lvl="0" indent="-171450">
              <a:buFontTx/>
              <a:buChar char="-"/>
            </a:pPr>
            <a:r>
              <a:rPr lang="en-US" dirty="0"/>
              <a:t>Benefits outside the “requirements”</a:t>
            </a:r>
          </a:p>
          <a:p>
            <a:pPr marL="628650" lvl="1" indent="-171450">
              <a:buFontTx/>
              <a:buChar char="-"/>
            </a:pPr>
            <a:r>
              <a:rPr lang="en-US" dirty="0"/>
              <a:t>Opportunity for leadership stakeholders and user stake holders to come together and come to consensus</a:t>
            </a:r>
          </a:p>
          <a:p>
            <a:pPr marL="628650" lvl="1" indent="-171450">
              <a:buFontTx/>
              <a:buChar char="-"/>
            </a:pPr>
            <a:r>
              <a:rPr lang="en-US" dirty="0"/>
              <a:t>Through testing outside of standard unit or regression testing leading to confidence </a:t>
            </a:r>
          </a:p>
          <a:p>
            <a:pPr marL="628650" lvl="1" indent="-171450">
              <a:buFontTx/>
              <a:buChar char="-"/>
            </a:pPr>
            <a:r>
              <a:rPr lang="en-US" dirty="0"/>
              <a:t>Improved documentation to help new users</a:t>
            </a:r>
          </a:p>
          <a:p>
            <a:pPr marL="628650" lvl="1" indent="-171450">
              <a:buFontTx/>
              <a:buChar char="-"/>
            </a:pPr>
            <a:r>
              <a:rPr lang="en-US" dirty="0"/>
              <a:t>Software abstracts some steps/difficult pieces away resulting in speed improvements in implementation and optimal code for run speed</a:t>
            </a:r>
          </a:p>
          <a:p>
            <a:pPr marL="628650" lvl="1" indent="-171450">
              <a:buFontTx/>
              <a:buChar char="-"/>
            </a:pPr>
            <a:r>
              <a:rPr lang="en-US" dirty="0"/>
              <a:t>Thorough testing leads to less bugs, less maintenance, and identifying breaking changes earlier</a:t>
            </a:r>
          </a:p>
          <a:p>
            <a:pPr marL="628650" lvl="1"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B9F26414-4BE6-427A-9F34-1430B41B92D6}" type="slidenum">
              <a:rPr lang="en-US" smtClean="0"/>
              <a:t>10</a:t>
            </a:fld>
            <a:endParaRPr lang="en-US"/>
          </a:p>
        </p:txBody>
      </p:sp>
    </p:spTree>
    <p:extLst>
      <p:ext uri="{BB962C8B-B14F-4D97-AF65-F5344CB8AC3E}">
        <p14:creationId xmlns:p14="http://schemas.microsoft.com/office/powerpoint/2010/main" val="4223908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xmlns=""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9/8/2021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9/8/2021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xmlns=""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xmlns=""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9/8/2021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9/8/2021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9/8/2021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9/8/2021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9/8/2021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xmlns=""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9/8/2021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9/8/2021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xmlns=""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9/8/2021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4.xml"/><Relationship Id="rId5" Type="http://schemas.openxmlformats.org/officeDocument/2006/relationships/image" Target="../media/image17.svg"/><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xmlns="" id="{8045422F-7258-40AC-BD2E-2469AA448922}"/>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34980" y="118533"/>
            <a:ext cx="12191980" cy="6857990"/>
          </a:xfrm>
          <a:prstGeom prst="rect">
            <a:avLst/>
          </a:prstGeom>
        </p:spPr>
      </p:pic>
      <p:sp>
        <p:nvSpPr>
          <p:cNvPr id="82" name="Rectangle 81">
            <a:extLst>
              <a:ext uri="{FF2B5EF4-FFF2-40B4-BE49-F238E27FC236}">
                <a16:creationId xmlns:a16="http://schemas.microsoft.com/office/drawing/2014/main" xmlns="" id="{2644B391-9BFE-445C-A9EC-F544BB85FB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xmlns="" id="{80F26E69-87D9-4655-AE7B-280A87AA3C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xmlns="" id="{18C3B467-088C-4F3D-A9A7-105C4E1E20CD}"/>
              </a:ext>
            </a:extLst>
          </p:cNvPr>
          <p:cNvSpPr>
            <a:spLocks noGrp="1"/>
          </p:cNvSpPr>
          <p:nvPr>
            <p:ph type="ctrTitle"/>
          </p:nvPr>
        </p:nvSpPr>
        <p:spPr>
          <a:xfrm>
            <a:off x="5861010" y="2355458"/>
            <a:ext cx="5120639" cy="1630907"/>
          </a:xfrm>
        </p:spPr>
        <p:txBody>
          <a:bodyPr>
            <a:normAutofit fontScale="90000"/>
          </a:bodyPr>
          <a:lstStyle/>
          <a:p>
            <a:r>
              <a:rPr lang="en-US" sz="4400" dirty="0">
                <a:solidFill>
                  <a:schemeClr val="tx1"/>
                </a:solidFill>
              </a:rPr>
              <a:t>R Package Development and Validation</a:t>
            </a:r>
          </a:p>
        </p:txBody>
      </p:sp>
      <p:sp>
        <p:nvSpPr>
          <p:cNvPr id="3" name="Subtitle 2">
            <a:extLst>
              <a:ext uri="{FF2B5EF4-FFF2-40B4-BE49-F238E27FC236}">
                <a16:creationId xmlns:a16="http://schemas.microsoft.com/office/drawing/2014/main" xmlns="" id="{C8722DDC-8EEE-4A06-8DFE-B44871EAA2CF}"/>
              </a:ext>
            </a:extLst>
          </p:cNvPr>
          <p:cNvSpPr>
            <a:spLocks noGrp="1"/>
          </p:cNvSpPr>
          <p:nvPr>
            <p:ph type="subTitle" idx="1"/>
          </p:nvPr>
        </p:nvSpPr>
        <p:spPr>
          <a:xfrm>
            <a:off x="6033791" y="4095738"/>
            <a:ext cx="4775075" cy="811852"/>
          </a:xfrm>
        </p:spPr>
        <p:txBody>
          <a:bodyPr>
            <a:normAutofit fontScale="77500" lnSpcReduction="20000"/>
          </a:bodyPr>
          <a:lstStyle/>
          <a:p>
            <a:pPr>
              <a:spcAft>
                <a:spcPts val="600"/>
              </a:spcAft>
            </a:pPr>
            <a:r>
              <a:rPr lang="en-US" sz="2800" dirty="0">
                <a:solidFill>
                  <a:schemeClr val="tx1"/>
                </a:solidFill>
              </a:rPr>
              <a:t>Concepts of </a:t>
            </a:r>
          </a:p>
          <a:p>
            <a:pPr>
              <a:spcAft>
                <a:spcPts val="600"/>
              </a:spcAft>
            </a:pPr>
            <a:r>
              <a:rPr lang="en-US" sz="2800" dirty="0">
                <a:solidFill>
                  <a:schemeClr val="tx1"/>
                </a:solidFill>
              </a:rPr>
              <a:t>R Package Validation</a:t>
            </a:r>
          </a:p>
        </p:txBody>
      </p:sp>
      <p:cxnSp>
        <p:nvCxnSpPr>
          <p:cNvPr id="5" name="Straight Connector 4">
            <a:extLst>
              <a:ext uri="{FF2B5EF4-FFF2-40B4-BE49-F238E27FC236}">
                <a16:creationId xmlns:a16="http://schemas.microsoft.com/office/drawing/2014/main" xmlns="" id="{20AC4B09-ED72-42FC-9845-45FC1F4BC29D}"/>
              </a:ext>
            </a:extLst>
          </p:cNvPr>
          <p:cNvCxnSpPr/>
          <p:nvPr/>
        </p:nvCxnSpPr>
        <p:spPr>
          <a:xfrm>
            <a:off x="5861010" y="4071031"/>
            <a:ext cx="512063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D57134-74BB-481D-9788-911290CCA61B}"/>
              </a:ext>
            </a:extLst>
          </p:cNvPr>
          <p:cNvSpPr>
            <a:spLocks noGrp="1"/>
          </p:cNvSpPr>
          <p:nvPr>
            <p:ph type="title"/>
          </p:nvPr>
        </p:nvSpPr>
        <p:spPr/>
        <p:txBody>
          <a:bodyPr/>
          <a:lstStyle/>
          <a:p>
            <a:r>
              <a:rPr lang="en-US" dirty="0"/>
              <a:t>Why bother validating </a:t>
            </a:r>
          </a:p>
        </p:txBody>
      </p:sp>
      <p:sp>
        <p:nvSpPr>
          <p:cNvPr id="3" name="Content Placeholder 2">
            <a:extLst>
              <a:ext uri="{FF2B5EF4-FFF2-40B4-BE49-F238E27FC236}">
                <a16:creationId xmlns:a16="http://schemas.microsoft.com/office/drawing/2014/main" xmlns="" id="{C6E75768-963B-443C-BAB1-9687BF12E44E}"/>
              </a:ext>
            </a:extLst>
          </p:cNvPr>
          <p:cNvSpPr>
            <a:spLocks noGrp="1"/>
          </p:cNvSpPr>
          <p:nvPr>
            <p:ph sz="half" idx="1"/>
          </p:nvPr>
        </p:nvSpPr>
        <p:spPr>
          <a:xfrm>
            <a:off x="1066799" y="2103120"/>
            <a:ext cx="10058399" cy="1325880"/>
          </a:xfrm>
        </p:spPr>
        <p:txBody>
          <a:bodyPr>
            <a:normAutofit fontScale="92500"/>
          </a:bodyPr>
          <a:lstStyle/>
          <a:p>
            <a:r>
              <a:rPr lang="en-US" sz="2800" dirty="0"/>
              <a:t>Requirements by government or industry authorities</a:t>
            </a:r>
          </a:p>
          <a:p>
            <a:pPr lvl="1"/>
            <a:r>
              <a:rPr lang="en-US" sz="2400" dirty="0"/>
              <a:t>FDA (Pharma)</a:t>
            </a:r>
          </a:p>
          <a:p>
            <a:endParaRPr lang="en-US" sz="2800" dirty="0"/>
          </a:p>
          <a:p>
            <a:endParaRPr lang="en-US" sz="2800" dirty="0"/>
          </a:p>
        </p:txBody>
      </p:sp>
      <p:sp>
        <p:nvSpPr>
          <p:cNvPr id="4" name="Content Placeholder 3">
            <a:extLst>
              <a:ext uri="{FF2B5EF4-FFF2-40B4-BE49-F238E27FC236}">
                <a16:creationId xmlns:a16="http://schemas.microsoft.com/office/drawing/2014/main" xmlns="" id="{79D174C1-3F69-48A9-8519-7D4027AD2956}"/>
              </a:ext>
            </a:extLst>
          </p:cNvPr>
          <p:cNvSpPr>
            <a:spLocks noGrp="1"/>
          </p:cNvSpPr>
          <p:nvPr>
            <p:ph sz="half" idx="2"/>
          </p:nvPr>
        </p:nvSpPr>
        <p:spPr>
          <a:xfrm>
            <a:off x="1066799" y="3252866"/>
            <a:ext cx="10058401" cy="2962540"/>
          </a:xfrm>
        </p:spPr>
        <p:txBody>
          <a:bodyPr>
            <a:normAutofit fontScale="92500"/>
          </a:bodyPr>
          <a:lstStyle/>
          <a:p>
            <a:r>
              <a:rPr lang="en-US" sz="2800" dirty="0"/>
              <a:t>Understanding of the process and goals of stakeholders</a:t>
            </a:r>
          </a:p>
          <a:p>
            <a:r>
              <a:rPr lang="en-US" sz="2800" dirty="0"/>
              <a:t>Trust in your thoroughly vetted software returning correct results</a:t>
            </a:r>
          </a:p>
          <a:p>
            <a:r>
              <a:rPr lang="en-US" sz="2800" dirty="0"/>
              <a:t>Speed in processing because details have been abstracted</a:t>
            </a:r>
          </a:p>
          <a:p>
            <a:r>
              <a:rPr lang="en-US" sz="2800" dirty="0"/>
              <a:t>Reduced cost of maintenance </a:t>
            </a:r>
          </a:p>
        </p:txBody>
      </p:sp>
    </p:spTree>
    <p:extLst>
      <p:ext uri="{BB962C8B-B14F-4D97-AF65-F5344CB8AC3E}">
        <p14:creationId xmlns:p14="http://schemas.microsoft.com/office/powerpoint/2010/main" val="1444749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D57134-74BB-481D-9788-911290CCA61B}"/>
              </a:ext>
            </a:extLst>
          </p:cNvPr>
          <p:cNvSpPr>
            <a:spLocks noGrp="1"/>
          </p:cNvSpPr>
          <p:nvPr>
            <p:ph type="title"/>
          </p:nvPr>
        </p:nvSpPr>
        <p:spPr/>
        <p:txBody>
          <a:bodyPr/>
          <a:lstStyle/>
          <a:p>
            <a:r>
              <a:rPr lang="en-US" dirty="0"/>
              <a:t>Risk-Based </a:t>
            </a:r>
            <a:r>
              <a:rPr lang="en-US" dirty="0" err="1"/>
              <a:t>Valdation</a:t>
            </a:r>
            <a:endParaRPr lang="en-US" dirty="0"/>
          </a:p>
        </p:txBody>
      </p:sp>
      <p:sp>
        <p:nvSpPr>
          <p:cNvPr id="4" name="Content Placeholder 3">
            <a:extLst>
              <a:ext uri="{FF2B5EF4-FFF2-40B4-BE49-F238E27FC236}">
                <a16:creationId xmlns:a16="http://schemas.microsoft.com/office/drawing/2014/main" xmlns="" id="{79D174C1-3F69-48A9-8519-7D4027AD2956}"/>
              </a:ext>
            </a:extLst>
          </p:cNvPr>
          <p:cNvSpPr>
            <a:spLocks noGrp="1"/>
          </p:cNvSpPr>
          <p:nvPr>
            <p:ph sz="half" idx="2"/>
          </p:nvPr>
        </p:nvSpPr>
        <p:spPr>
          <a:xfrm>
            <a:off x="1066799" y="1947730"/>
            <a:ext cx="10058401" cy="3883444"/>
          </a:xfrm>
        </p:spPr>
        <p:txBody>
          <a:bodyPr>
            <a:normAutofit/>
          </a:bodyPr>
          <a:lstStyle/>
          <a:p>
            <a:r>
              <a:rPr lang="en-US" sz="2800" dirty="0"/>
              <a:t>Not everything needs to be validated</a:t>
            </a:r>
          </a:p>
          <a:p>
            <a:r>
              <a:rPr lang="en-US" sz="2800" dirty="0"/>
              <a:t>Risk based – which should be validated</a:t>
            </a:r>
          </a:p>
          <a:p>
            <a:pPr lvl="1"/>
            <a:r>
              <a:rPr lang="en-US" sz="2600" dirty="0"/>
              <a:t>Word processing software</a:t>
            </a:r>
          </a:p>
          <a:p>
            <a:pPr lvl="1"/>
            <a:r>
              <a:rPr lang="en-US" sz="2600" dirty="0"/>
              <a:t>Software processing and developing response calls of assay data</a:t>
            </a:r>
          </a:p>
          <a:p>
            <a:pPr lvl="1"/>
            <a:endParaRPr lang="en-US" sz="2600" dirty="0"/>
          </a:p>
        </p:txBody>
      </p:sp>
    </p:spTree>
    <p:extLst>
      <p:ext uri="{BB962C8B-B14F-4D97-AF65-F5344CB8AC3E}">
        <p14:creationId xmlns:p14="http://schemas.microsoft.com/office/powerpoint/2010/main" val="1006826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14332B-4F24-42F4-A704-A6F1183E9470}"/>
              </a:ext>
            </a:extLst>
          </p:cNvPr>
          <p:cNvSpPr>
            <a:spLocks noGrp="1"/>
          </p:cNvSpPr>
          <p:nvPr>
            <p:ph type="ctrTitle"/>
          </p:nvPr>
        </p:nvSpPr>
        <p:spPr/>
        <p:txBody>
          <a:bodyPr/>
          <a:lstStyle/>
          <a:p>
            <a:r>
              <a:rPr lang="en-US" dirty="0"/>
              <a:t>R Packages</a:t>
            </a:r>
          </a:p>
        </p:txBody>
      </p:sp>
    </p:spTree>
    <p:extLst>
      <p:ext uri="{BB962C8B-B14F-4D97-AF65-F5344CB8AC3E}">
        <p14:creationId xmlns:p14="http://schemas.microsoft.com/office/powerpoint/2010/main" val="2742486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197EC-75CE-4967-B49A-620F6D94CA9D}"/>
              </a:ext>
            </a:extLst>
          </p:cNvPr>
          <p:cNvSpPr>
            <a:spLocks noGrp="1"/>
          </p:cNvSpPr>
          <p:nvPr>
            <p:ph type="title"/>
          </p:nvPr>
        </p:nvSpPr>
        <p:spPr/>
        <p:txBody>
          <a:bodyPr/>
          <a:lstStyle/>
          <a:p>
            <a:r>
              <a:rPr lang="en-US" dirty="0"/>
              <a:t>R package and validation</a:t>
            </a:r>
          </a:p>
        </p:txBody>
      </p:sp>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r>
              <a:rPr lang="en-US" sz="2400" dirty="0"/>
              <a:t>Benefits of R packages</a:t>
            </a:r>
          </a:p>
          <a:p>
            <a:pPr lvl="1"/>
            <a:r>
              <a:rPr lang="en-US" sz="2200" dirty="0"/>
              <a:t>Shared code</a:t>
            </a:r>
          </a:p>
          <a:p>
            <a:pPr lvl="1"/>
            <a:r>
              <a:rPr lang="en-US" sz="2200" dirty="0"/>
              <a:t>Centralize management </a:t>
            </a:r>
          </a:p>
          <a:p>
            <a:pPr lvl="1"/>
            <a:r>
              <a:rPr lang="en-US" sz="2200" dirty="0"/>
              <a:t>Documentation for sharing knowledge</a:t>
            </a:r>
          </a:p>
          <a:p>
            <a:endParaRPr lang="en-US" sz="2400" dirty="0"/>
          </a:p>
          <a:p>
            <a:r>
              <a:rPr lang="en-US" sz="2400" dirty="0"/>
              <a:t>Working in a regulated industry means code could be used as part of a project where validation measures need to apply</a:t>
            </a:r>
          </a:p>
          <a:p>
            <a:endParaRPr lang="en-US" sz="2400" dirty="0"/>
          </a:p>
        </p:txBody>
      </p:sp>
    </p:spTree>
    <p:extLst>
      <p:ext uri="{BB962C8B-B14F-4D97-AF65-F5344CB8AC3E}">
        <p14:creationId xmlns:p14="http://schemas.microsoft.com/office/powerpoint/2010/main" val="1413565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14332B-4F24-42F4-A704-A6F1183E9470}"/>
              </a:ext>
            </a:extLst>
          </p:cNvPr>
          <p:cNvSpPr>
            <a:spLocks noGrp="1"/>
          </p:cNvSpPr>
          <p:nvPr>
            <p:ph type="ctrTitle"/>
          </p:nvPr>
        </p:nvSpPr>
        <p:spPr/>
        <p:txBody>
          <a:bodyPr>
            <a:normAutofit fontScale="90000"/>
          </a:bodyPr>
          <a:lstStyle/>
          <a:p>
            <a:r>
              <a:rPr lang="en-US" dirty="0"/>
              <a:t>R Package Validation </a:t>
            </a:r>
            <a:r>
              <a:rPr lang="en-US" dirty="0" err="1"/>
              <a:t>FRamework</a:t>
            </a:r>
            <a:endParaRPr lang="en-US" dirty="0"/>
          </a:p>
        </p:txBody>
      </p:sp>
    </p:spTree>
    <p:extLst>
      <p:ext uri="{BB962C8B-B14F-4D97-AF65-F5344CB8AC3E}">
        <p14:creationId xmlns:p14="http://schemas.microsoft.com/office/powerpoint/2010/main" val="1080946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4C688F-3C13-42CC-A654-9F0E72DD0A25}"/>
              </a:ext>
            </a:extLst>
          </p:cNvPr>
          <p:cNvSpPr>
            <a:spLocks noGrp="1"/>
          </p:cNvSpPr>
          <p:nvPr>
            <p:ph type="title"/>
          </p:nvPr>
        </p:nvSpPr>
        <p:spPr/>
        <p:txBody>
          <a:bodyPr/>
          <a:lstStyle/>
          <a:p>
            <a:r>
              <a:rPr lang="en-US" dirty="0"/>
              <a:t>Validation can be a high bar</a:t>
            </a:r>
          </a:p>
        </p:txBody>
      </p:sp>
      <p:sp>
        <p:nvSpPr>
          <p:cNvPr id="6" name="Content Placeholder 5">
            <a:extLst>
              <a:ext uri="{FF2B5EF4-FFF2-40B4-BE49-F238E27FC236}">
                <a16:creationId xmlns:a16="http://schemas.microsoft.com/office/drawing/2014/main" xmlns="" id="{FAAF18C8-2225-47D7-9755-6C879FC8815E}"/>
              </a:ext>
            </a:extLst>
          </p:cNvPr>
          <p:cNvSpPr>
            <a:spLocks noGrp="1"/>
          </p:cNvSpPr>
          <p:nvPr>
            <p:ph idx="1"/>
          </p:nvPr>
        </p:nvSpPr>
        <p:spPr/>
        <p:txBody>
          <a:bodyPr>
            <a:normAutofit/>
          </a:bodyPr>
          <a:lstStyle/>
          <a:p>
            <a:r>
              <a:rPr lang="en-US" sz="2400" dirty="0"/>
              <a:t>Fill out a form for specifications, planned uses, environments</a:t>
            </a:r>
          </a:p>
          <a:p>
            <a:r>
              <a:rPr lang="en-US" sz="2400" dirty="0"/>
              <a:t>Write Code and record function authorship in some excel file</a:t>
            </a:r>
          </a:p>
          <a:p>
            <a:r>
              <a:rPr lang="en-US" sz="2400" dirty="0"/>
              <a:t>Get another form to document test cases, testing environment, ...</a:t>
            </a:r>
          </a:p>
          <a:p>
            <a:r>
              <a:rPr lang="en-US" sz="2400" dirty="0"/>
              <a:t>Maybe the last form to show that testing plan is comprehensive</a:t>
            </a:r>
          </a:p>
          <a:p>
            <a:r>
              <a:rPr lang="en-US" sz="2400" dirty="0"/>
              <a:t>Manually evaluate tests and screenshot results</a:t>
            </a:r>
          </a:p>
          <a:p>
            <a:r>
              <a:rPr lang="en-US" sz="2400" dirty="0"/>
              <a:t>Review documentation, combine into final report and signoffs for release</a:t>
            </a:r>
          </a:p>
        </p:txBody>
      </p:sp>
    </p:spTree>
    <p:extLst>
      <p:ext uri="{BB962C8B-B14F-4D97-AF65-F5344CB8AC3E}">
        <p14:creationId xmlns:p14="http://schemas.microsoft.com/office/powerpoint/2010/main" val="3125747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0AD9099D-4B43-45F4-A5D1-2E075D6D79BE}"/>
              </a:ext>
            </a:extLst>
          </p:cNvPr>
          <p:cNvSpPr>
            <a:spLocks noGrp="1"/>
          </p:cNvSpPr>
          <p:nvPr>
            <p:ph type="title"/>
          </p:nvPr>
        </p:nvSpPr>
        <p:spPr>
          <a:xfrm>
            <a:off x="838200" y="365125"/>
            <a:ext cx="10515600" cy="1325563"/>
          </a:xfrm>
        </p:spPr>
        <p:txBody>
          <a:bodyPr/>
          <a:lstStyle/>
          <a:p>
            <a:r>
              <a:rPr lang="en-US" dirty="0"/>
              <a:t>R Package Validation Framework</a:t>
            </a:r>
          </a:p>
        </p:txBody>
      </p:sp>
      <p:grpSp>
        <p:nvGrpSpPr>
          <p:cNvPr id="2" name="Group 1">
            <a:extLst>
              <a:ext uri="{FF2B5EF4-FFF2-40B4-BE49-F238E27FC236}">
                <a16:creationId xmlns:a16="http://schemas.microsoft.com/office/drawing/2014/main" xmlns="" id="{19679D9D-B1EB-4E44-8FE1-D04E97782759}"/>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80D59DB9-1A82-4029-8071-BE83F2389275}"/>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dirty="0"/>
                <a:t>Requirements</a:t>
              </a:r>
            </a:p>
          </p:txBody>
        </p:sp>
        <p:sp>
          <p:nvSpPr>
            <p:cNvPr id="5" name="Freeform: Shape 4">
              <a:extLst>
                <a:ext uri="{FF2B5EF4-FFF2-40B4-BE49-F238E27FC236}">
                  <a16:creationId xmlns:a16="http://schemas.microsoft.com/office/drawing/2014/main" xmlns="" id="{70BF2A80-9DF5-4BB4-B87A-7624F1D4DA0C}"/>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Record the expectations, goals, and risks of project</a:t>
              </a:r>
            </a:p>
          </p:txBody>
        </p:sp>
        <p:sp>
          <p:nvSpPr>
            <p:cNvPr id="6" name="Oval 5">
              <a:extLst>
                <a:ext uri="{FF2B5EF4-FFF2-40B4-BE49-F238E27FC236}">
                  <a16:creationId xmlns:a16="http://schemas.microsoft.com/office/drawing/2014/main" xmlns="" id="{AFB89281-3B60-481F-ABEA-B69F43446FD0}"/>
                </a:ext>
              </a:extLst>
            </p:cNvPr>
            <p:cNvSpPr/>
            <p:nvPr/>
          </p:nvSpPr>
          <p:spPr>
            <a:xfrm>
              <a:off x="482452"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8EA555B3-7F4C-49B0-A23C-34BB3F45A04B}"/>
                </a:ext>
              </a:extLst>
            </p:cNvPr>
            <p:cNvSpPr/>
            <p:nvPr/>
          </p:nvSpPr>
          <p:spPr>
            <a:xfrm>
              <a:off x="575150" y="2281030"/>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2997BEA5-24FC-46A6-A3D0-77DADE93E715}"/>
                </a:ext>
              </a:extLst>
            </p:cNvPr>
            <p:cNvSpPr/>
            <p:nvPr/>
          </p:nvSpPr>
          <p:spPr>
            <a:xfrm>
              <a:off x="797626" y="2318109"/>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FD6DAF4F-8206-4914-AFB6-F37503CE7A34}"/>
                </a:ext>
              </a:extLst>
            </p:cNvPr>
            <p:cNvSpPr/>
            <p:nvPr/>
          </p:nvSpPr>
          <p:spPr>
            <a:xfrm>
              <a:off x="983022" y="211417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47E7CBF0-0C8E-4216-B114-341B2F66874C}"/>
                </a:ext>
              </a:extLst>
            </p:cNvPr>
            <p:cNvSpPr/>
            <p:nvPr/>
          </p:nvSpPr>
          <p:spPr>
            <a:xfrm>
              <a:off x="1224037" y="2040015"/>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077D1DB0-9196-408B-90F3-360FE7F442C7}"/>
                </a:ext>
              </a:extLst>
            </p:cNvPr>
            <p:cNvSpPr/>
            <p:nvPr/>
          </p:nvSpPr>
          <p:spPr>
            <a:xfrm>
              <a:off x="1520670" y="216979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3B80B46F-7A7E-4758-BC1A-BC0871647030}"/>
                </a:ext>
              </a:extLst>
            </p:cNvPr>
            <p:cNvSpPr/>
            <p:nvPr/>
          </p:nvSpPr>
          <p:spPr>
            <a:xfrm>
              <a:off x="1706067" y="2262490"/>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sz="1600" dirty="0"/>
            </a:p>
          </p:txBody>
        </p:sp>
        <p:sp>
          <p:nvSpPr>
            <p:cNvPr id="14" name="Oval 13">
              <a:extLst>
                <a:ext uri="{FF2B5EF4-FFF2-40B4-BE49-F238E27FC236}">
                  <a16:creationId xmlns:a16="http://schemas.microsoft.com/office/drawing/2014/main" xmlns="" id="{BC593854-A66D-4C33-89EA-5E374CEFFF3E}"/>
                </a:ext>
              </a:extLst>
            </p:cNvPr>
            <p:cNvSpPr/>
            <p:nvPr/>
          </p:nvSpPr>
          <p:spPr>
            <a:xfrm>
              <a:off x="1965621"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780DA926-8C42-4905-98C9-8A110747B0B9}"/>
                </a:ext>
              </a:extLst>
            </p:cNvPr>
            <p:cNvSpPr/>
            <p:nvPr/>
          </p:nvSpPr>
          <p:spPr>
            <a:xfrm>
              <a:off x="1584135" y="248726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2B814FB4-AEEC-4BB2-BF15-B238F494F24D}"/>
                </a:ext>
              </a:extLst>
            </p:cNvPr>
            <p:cNvSpPr/>
            <p:nvPr/>
          </p:nvSpPr>
          <p:spPr>
            <a:xfrm>
              <a:off x="1112799" y="2281030"/>
              <a:ext cx="340523" cy="34052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0E04BC0F-8A7E-4030-8F38-21F1AA2B9B02}"/>
                </a:ext>
              </a:extLst>
            </p:cNvPr>
            <p:cNvSpPr/>
            <p:nvPr/>
          </p:nvSpPr>
          <p:spPr>
            <a:xfrm>
              <a:off x="1109025" y="309016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3F599330-9EF0-4E32-93FD-11CA20625AA0}"/>
                </a:ext>
              </a:extLst>
            </p:cNvPr>
            <p:cNvSpPr/>
            <p:nvPr/>
          </p:nvSpPr>
          <p:spPr>
            <a:xfrm>
              <a:off x="500992" y="3152392"/>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7190377D-A7C2-4881-B5B3-43CC24B1A2A3}"/>
                </a:ext>
              </a:extLst>
            </p:cNvPr>
            <p:cNvSpPr/>
            <p:nvPr/>
          </p:nvSpPr>
          <p:spPr>
            <a:xfrm>
              <a:off x="779086" y="3300708"/>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0BA717DD-6F66-4F42-BEB7-B110FC483E33}"/>
                </a:ext>
              </a:extLst>
            </p:cNvPr>
            <p:cNvSpPr/>
            <p:nvPr/>
          </p:nvSpPr>
          <p:spPr>
            <a:xfrm>
              <a:off x="1168418" y="354172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71578428-EAA3-42E4-B4D8-8814B40303DE}"/>
                </a:ext>
              </a:extLst>
            </p:cNvPr>
            <p:cNvSpPr/>
            <p:nvPr/>
          </p:nvSpPr>
          <p:spPr>
            <a:xfrm>
              <a:off x="1242576" y="3300708"/>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256AC833-6564-4E19-875D-9BF7E6E57F81}"/>
                </a:ext>
              </a:extLst>
            </p:cNvPr>
            <p:cNvSpPr/>
            <p:nvPr/>
          </p:nvSpPr>
          <p:spPr>
            <a:xfrm>
              <a:off x="1427972" y="356026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35571376-160C-4BF4-9794-E5EA7D7B3D64}"/>
                </a:ext>
              </a:extLst>
            </p:cNvPr>
            <p:cNvSpPr/>
            <p:nvPr/>
          </p:nvSpPr>
          <p:spPr>
            <a:xfrm>
              <a:off x="1594829" y="3263629"/>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Oval 23">
              <a:extLst>
                <a:ext uri="{FF2B5EF4-FFF2-40B4-BE49-F238E27FC236}">
                  <a16:creationId xmlns:a16="http://schemas.microsoft.com/office/drawing/2014/main" xmlns="" id="{89192684-2F09-4EEA-BC31-7F9D2C3D0E9F}"/>
                </a:ext>
              </a:extLst>
            </p:cNvPr>
            <p:cNvSpPr/>
            <p:nvPr/>
          </p:nvSpPr>
          <p:spPr>
            <a:xfrm>
              <a:off x="2002700" y="3189471"/>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Arrow: Chevron 24">
              <a:extLst>
                <a:ext uri="{FF2B5EF4-FFF2-40B4-BE49-F238E27FC236}">
                  <a16:creationId xmlns:a16="http://schemas.microsoft.com/office/drawing/2014/main" xmlns="" id="{8EC865EB-B90D-454E-95B1-58E60D574284}"/>
                </a:ext>
              </a:extLst>
            </p:cNvPr>
            <p:cNvSpPr/>
            <p:nvPr/>
          </p:nvSpPr>
          <p:spPr>
            <a:xfrm>
              <a:off x="2291048"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Freeform: Shape 25">
              <a:extLst>
                <a:ext uri="{FF2B5EF4-FFF2-40B4-BE49-F238E27FC236}">
                  <a16:creationId xmlns:a16="http://schemas.microsoft.com/office/drawing/2014/main" xmlns="" id="{4F4D7B97-9A5A-41CC-A45F-834513F2436E}"/>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dirty="0"/>
                <a:t>R Package Development</a:t>
              </a:r>
            </a:p>
          </p:txBody>
        </p:sp>
        <p:sp>
          <p:nvSpPr>
            <p:cNvPr id="27" name="Freeform: Shape 26">
              <a:extLst>
                <a:ext uri="{FF2B5EF4-FFF2-40B4-BE49-F238E27FC236}">
                  <a16:creationId xmlns:a16="http://schemas.microsoft.com/office/drawing/2014/main" xmlns="" id="{7D03DA44-8E8E-4BBD-8F74-428D3C5F4472}"/>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Implementation of requirements into R package</a:t>
              </a:r>
            </a:p>
          </p:txBody>
        </p:sp>
        <p:sp>
          <p:nvSpPr>
            <p:cNvPr id="28" name="Arrow: Chevron 27">
              <a:extLst>
                <a:ext uri="{FF2B5EF4-FFF2-40B4-BE49-F238E27FC236}">
                  <a16:creationId xmlns:a16="http://schemas.microsoft.com/office/drawing/2014/main" xmlns="" id="{E9C9C132-911D-470C-9280-BFEB5811C364}"/>
                </a:ext>
              </a:extLst>
            </p:cNvPr>
            <p:cNvSpPr/>
            <p:nvPr/>
          </p:nvSpPr>
          <p:spPr>
            <a:xfrm>
              <a:off x="4877738"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9" name="Freeform: Shape 28">
              <a:extLst>
                <a:ext uri="{FF2B5EF4-FFF2-40B4-BE49-F238E27FC236}">
                  <a16:creationId xmlns:a16="http://schemas.microsoft.com/office/drawing/2014/main" xmlns="" id="{7F7B7D89-F88C-44D6-A619-BB8AE2E4515D}"/>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Test Cases</a:t>
              </a:r>
            </a:p>
          </p:txBody>
        </p:sp>
        <p:sp>
          <p:nvSpPr>
            <p:cNvPr id="30" name="Freeform: Shape 29">
              <a:extLst>
                <a:ext uri="{FF2B5EF4-FFF2-40B4-BE49-F238E27FC236}">
                  <a16:creationId xmlns:a16="http://schemas.microsoft.com/office/drawing/2014/main" xmlns="" id="{681244B4-DB97-4869-976A-E4203B4F651E}"/>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Describes how code meets specifications</a:t>
              </a:r>
            </a:p>
          </p:txBody>
        </p:sp>
        <p:sp>
          <p:nvSpPr>
            <p:cNvPr id="31" name="Arrow: Chevron 30">
              <a:extLst>
                <a:ext uri="{FF2B5EF4-FFF2-40B4-BE49-F238E27FC236}">
                  <a16:creationId xmlns:a16="http://schemas.microsoft.com/office/drawing/2014/main" xmlns="" id="{8257ED1E-F819-45EB-AE83-AA0395A1E421}"/>
                </a:ext>
              </a:extLst>
            </p:cNvPr>
            <p:cNvSpPr/>
            <p:nvPr/>
          </p:nvSpPr>
          <p:spPr>
            <a:xfrm>
              <a:off x="7155672"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2" name="Freeform: Shape 31">
              <a:extLst>
                <a:ext uri="{FF2B5EF4-FFF2-40B4-BE49-F238E27FC236}">
                  <a16:creationId xmlns:a16="http://schemas.microsoft.com/office/drawing/2014/main" xmlns="" id="{84DD63AF-5E65-4E0E-846F-40D316D80B75}"/>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Test Code</a:t>
              </a:r>
            </a:p>
          </p:txBody>
        </p:sp>
        <p:sp>
          <p:nvSpPr>
            <p:cNvPr id="33" name="Freeform: Shape 32">
              <a:extLst>
                <a:ext uri="{FF2B5EF4-FFF2-40B4-BE49-F238E27FC236}">
                  <a16:creationId xmlns:a16="http://schemas.microsoft.com/office/drawing/2014/main" xmlns="" id="{2ABA4DAA-2DC0-4C63-9D52-BFAA7A1CE852}"/>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Implementation of the test cases in code</a:t>
              </a:r>
            </a:p>
          </p:txBody>
        </p:sp>
        <p:sp>
          <p:nvSpPr>
            <p:cNvPr id="34" name="Arrow: Chevron 33">
              <a:extLst>
                <a:ext uri="{FF2B5EF4-FFF2-40B4-BE49-F238E27FC236}">
                  <a16:creationId xmlns:a16="http://schemas.microsoft.com/office/drawing/2014/main" xmlns="" id="{2EE42F99-5F31-46FD-84C9-D3FC63D0195D}"/>
                </a:ext>
              </a:extLst>
            </p:cNvPr>
            <p:cNvSpPr/>
            <p:nvPr/>
          </p:nvSpPr>
          <p:spPr>
            <a:xfrm>
              <a:off x="9382099"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5" name="Freeform: Shape 34">
              <a:extLst>
                <a:ext uri="{FF2B5EF4-FFF2-40B4-BE49-F238E27FC236}">
                  <a16:creationId xmlns:a16="http://schemas.microsoft.com/office/drawing/2014/main" xmlns="" id="{AE513B33-B960-42DD-822E-C4E5CE3935E0}"/>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bg1"/>
                  </a:solidFill>
                </a:rPr>
                <a:t>Validation Report</a:t>
              </a:r>
            </a:p>
          </p:txBody>
        </p:sp>
        <p:sp>
          <p:nvSpPr>
            <p:cNvPr id="36" name="Freeform: Shape 35">
              <a:extLst>
                <a:ext uri="{FF2B5EF4-FFF2-40B4-BE49-F238E27FC236}">
                  <a16:creationId xmlns:a16="http://schemas.microsoft.com/office/drawing/2014/main" xmlns="" id="{A8ADB8A3-3DD5-4AB8-8348-8F2B3F0B6CEF}"/>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Combines all prior content into report documenting proof that code meets specifications</a:t>
              </a:r>
            </a:p>
          </p:txBody>
        </p:sp>
      </p:grpSp>
    </p:spTree>
    <p:extLst>
      <p:ext uri="{BB962C8B-B14F-4D97-AF65-F5344CB8AC3E}">
        <p14:creationId xmlns:p14="http://schemas.microsoft.com/office/powerpoint/2010/main" val="569014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35FA3F4D-AE81-4841-BA6C-2BC7314CFD04}"/>
              </a:ext>
            </a:extLst>
          </p:cNvPr>
          <p:cNvPicPr>
            <a:picLocks noChangeAspect="1"/>
          </p:cNvPicPr>
          <p:nvPr/>
        </p:nvPicPr>
        <p:blipFill>
          <a:blip r:embed="rId3"/>
          <a:stretch>
            <a:fillRect/>
          </a:stretch>
        </p:blipFill>
        <p:spPr>
          <a:xfrm>
            <a:off x="6527467" y="1690688"/>
            <a:ext cx="4817177" cy="4672121"/>
          </a:xfrm>
          <a:prstGeom prst="rect">
            <a:avLst/>
          </a:prstGeom>
        </p:spPr>
      </p:pic>
      <p:sp>
        <p:nvSpPr>
          <p:cNvPr id="10" name="Title 9">
            <a:extLst>
              <a:ext uri="{FF2B5EF4-FFF2-40B4-BE49-F238E27FC236}">
                <a16:creationId xmlns:a16="http://schemas.microsoft.com/office/drawing/2014/main" xmlns="" id="{F42AB8D3-BEF2-46F1-A542-67485E52BB30}"/>
              </a:ext>
            </a:extLst>
          </p:cNvPr>
          <p:cNvSpPr>
            <a:spLocks noGrp="1"/>
          </p:cNvSpPr>
          <p:nvPr>
            <p:ph type="title"/>
          </p:nvPr>
        </p:nvSpPr>
        <p:spPr/>
        <p:txBody>
          <a:bodyPr/>
          <a:lstStyle/>
          <a:p>
            <a:r>
              <a:rPr lang="en-US" dirty="0"/>
              <a:t>Validation Report</a:t>
            </a:r>
          </a:p>
        </p:txBody>
      </p:sp>
      <p:pic>
        <p:nvPicPr>
          <p:cNvPr id="12" name="Picture 11">
            <a:extLst>
              <a:ext uri="{FF2B5EF4-FFF2-40B4-BE49-F238E27FC236}">
                <a16:creationId xmlns:a16="http://schemas.microsoft.com/office/drawing/2014/main" xmlns="" id="{7755D141-EDA2-4DCF-9812-9AABCCA7E1C1}"/>
              </a:ext>
            </a:extLst>
          </p:cNvPr>
          <p:cNvPicPr>
            <a:picLocks noChangeAspect="1"/>
          </p:cNvPicPr>
          <p:nvPr/>
        </p:nvPicPr>
        <p:blipFill>
          <a:blip r:embed="rId4"/>
          <a:stretch>
            <a:fillRect/>
          </a:stretch>
        </p:blipFill>
        <p:spPr>
          <a:xfrm>
            <a:off x="1015622" y="1690688"/>
            <a:ext cx="4567677" cy="4672121"/>
          </a:xfrm>
          <a:prstGeom prst="rect">
            <a:avLst/>
          </a:prstGeom>
        </p:spPr>
      </p:pic>
    </p:spTree>
    <p:extLst>
      <p:ext uri="{BB962C8B-B14F-4D97-AF65-F5344CB8AC3E}">
        <p14:creationId xmlns:p14="http://schemas.microsoft.com/office/powerpoint/2010/main" val="2248354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text, smoke, sign, rocket&#10;&#10;Description automatically generated">
            <a:extLst>
              <a:ext uri="{FF2B5EF4-FFF2-40B4-BE49-F238E27FC236}">
                <a16:creationId xmlns:a16="http://schemas.microsoft.com/office/drawing/2014/main" xmlns="" id="{B5E68192-60ED-4148-A32D-7D3099ED4B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484" y="384347"/>
            <a:ext cx="11436865" cy="3827890"/>
          </a:xfrm>
          <a:prstGeom prst="rect">
            <a:avLst/>
          </a:prstGeom>
        </p:spPr>
      </p:pic>
      <p:sp>
        <p:nvSpPr>
          <p:cNvPr id="2" name="Title 1">
            <a:extLst>
              <a:ext uri="{FF2B5EF4-FFF2-40B4-BE49-F238E27FC236}">
                <a16:creationId xmlns:a16="http://schemas.microsoft.com/office/drawing/2014/main" xmlns="" id="{9C7B42E3-1765-4040-B3AE-5333564D6EDA}"/>
              </a:ext>
            </a:extLst>
          </p:cNvPr>
          <p:cNvSpPr>
            <a:spLocks noGrp="1"/>
          </p:cNvSpPr>
          <p:nvPr>
            <p:ph type="title"/>
          </p:nvPr>
        </p:nvSpPr>
        <p:spPr>
          <a:xfrm>
            <a:off x="515692" y="4064000"/>
            <a:ext cx="10515600" cy="1325563"/>
          </a:xfrm>
        </p:spPr>
        <p:txBody>
          <a:bodyPr>
            <a:normAutofit/>
          </a:bodyPr>
          <a:lstStyle/>
          <a:p>
            <a:r>
              <a:rPr lang="en-US" sz="8800" dirty="0"/>
              <a:t>“</a:t>
            </a:r>
          </a:p>
        </p:txBody>
      </p:sp>
      <p:sp>
        <p:nvSpPr>
          <p:cNvPr id="3" name="Content Placeholder 2">
            <a:extLst>
              <a:ext uri="{FF2B5EF4-FFF2-40B4-BE49-F238E27FC236}">
                <a16:creationId xmlns:a16="http://schemas.microsoft.com/office/drawing/2014/main" xmlns="" id="{358D0A97-6DC9-43C1-8887-DA50DFA638AE}"/>
              </a:ext>
            </a:extLst>
          </p:cNvPr>
          <p:cNvSpPr>
            <a:spLocks noGrp="1"/>
          </p:cNvSpPr>
          <p:nvPr>
            <p:ph idx="1"/>
          </p:nvPr>
        </p:nvSpPr>
        <p:spPr>
          <a:xfrm>
            <a:off x="1160708" y="4508521"/>
            <a:ext cx="10515600" cy="4351338"/>
          </a:xfrm>
        </p:spPr>
        <p:txBody>
          <a:bodyPr>
            <a:normAutofit/>
          </a:bodyPr>
          <a:lstStyle/>
          <a:p>
            <a:pPr marL="0" indent="0">
              <a:buNone/>
            </a:pPr>
            <a:r>
              <a:rPr lang="en-US" sz="2400" dirty="0"/>
              <a:t>The framework turns validation into a transparent, easy-to-follow process that not only that simplifies validation but improves the quality of both the package and validation.</a:t>
            </a:r>
          </a:p>
          <a:p>
            <a:pPr marL="0" indent="0" algn="r">
              <a:buNone/>
            </a:pPr>
            <a:r>
              <a:rPr lang="en-US" sz="2400" dirty="0"/>
              <a:t>     - Me		</a:t>
            </a:r>
          </a:p>
        </p:txBody>
      </p:sp>
    </p:spTree>
    <p:extLst>
      <p:ext uri="{BB962C8B-B14F-4D97-AF65-F5344CB8AC3E}">
        <p14:creationId xmlns:p14="http://schemas.microsoft.com/office/powerpoint/2010/main" val="35027997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3667CF-16EA-41C4-9808-ABD1921C3E0D}"/>
              </a:ext>
            </a:extLst>
          </p:cNvPr>
          <p:cNvSpPr>
            <a:spLocks noGrp="1"/>
          </p:cNvSpPr>
          <p:nvPr>
            <p:ph type="title"/>
          </p:nvPr>
        </p:nvSpPr>
        <p:spPr/>
        <p:txBody>
          <a:bodyPr/>
          <a:lstStyle/>
          <a:p>
            <a:r>
              <a:rPr lang="en-US" dirty="0"/>
              <a:t>PHUSE Working Group</a:t>
            </a:r>
          </a:p>
        </p:txBody>
      </p:sp>
      <p:sp>
        <p:nvSpPr>
          <p:cNvPr id="3" name="Content Placeholder 2">
            <a:extLst>
              <a:ext uri="{FF2B5EF4-FFF2-40B4-BE49-F238E27FC236}">
                <a16:creationId xmlns:a16="http://schemas.microsoft.com/office/drawing/2014/main" xmlns="" id="{300E01FE-F6FB-4AB9-B960-3A9E98746BEE}"/>
              </a:ext>
            </a:extLst>
          </p:cNvPr>
          <p:cNvSpPr>
            <a:spLocks noGrp="1"/>
          </p:cNvSpPr>
          <p:nvPr>
            <p:ph idx="1"/>
          </p:nvPr>
        </p:nvSpPr>
        <p:spPr/>
        <p:txBody>
          <a:bodyPr>
            <a:normAutofit/>
          </a:bodyPr>
          <a:lstStyle/>
          <a:p>
            <a:r>
              <a:rPr lang="en-US" sz="2400" dirty="0"/>
              <a:t>White Paper</a:t>
            </a:r>
          </a:p>
          <a:p>
            <a:pPr lvl="1"/>
            <a:r>
              <a:rPr lang="en-US" sz="2000" dirty="0"/>
              <a:t>Distillation of framework</a:t>
            </a:r>
          </a:p>
          <a:p>
            <a:pPr lvl="1"/>
            <a:r>
              <a:rPr lang="en-US" sz="2000" dirty="0"/>
              <a:t>Collaboration</a:t>
            </a:r>
          </a:p>
          <a:p>
            <a:pPr lvl="1"/>
            <a:endParaRPr lang="en-US" sz="2000" dirty="0"/>
          </a:p>
          <a:p>
            <a:r>
              <a:rPr lang="en-US" sz="2400" dirty="0"/>
              <a:t>R Package</a:t>
            </a:r>
          </a:p>
          <a:p>
            <a:pPr lvl="1"/>
            <a:r>
              <a:rPr lang="en-US" sz="2000" dirty="0"/>
              <a:t>Implementation of framework</a:t>
            </a:r>
          </a:p>
          <a:p>
            <a:pPr lvl="1"/>
            <a:r>
              <a:rPr lang="en-US" sz="2000" dirty="0"/>
              <a:t>Inspired by {</a:t>
            </a:r>
            <a:r>
              <a:rPr lang="en-US" sz="2000" dirty="0" err="1"/>
              <a:t>devtools</a:t>
            </a:r>
            <a:r>
              <a:rPr lang="en-US" sz="2000" dirty="0"/>
              <a:t>} and {</a:t>
            </a:r>
            <a:r>
              <a:rPr lang="en-US" sz="2000" dirty="0" err="1"/>
              <a:t>usethis</a:t>
            </a:r>
            <a:r>
              <a:rPr lang="en-US" sz="2000" dirty="0"/>
              <a:t>}</a:t>
            </a:r>
          </a:p>
          <a:p>
            <a:pPr lvl="1"/>
            <a:endParaRPr lang="en-US" sz="2000" dirty="0"/>
          </a:p>
        </p:txBody>
      </p:sp>
      <p:sp>
        <p:nvSpPr>
          <p:cNvPr id="4" name="Rectangle 3">
            <a:extLst>
              <a:ext uri="{FF2B5EF4-FFF2-40B4-BE49-F238E27FC236}">
                <a16:creationId xmlns:a16="http://schemas.microsoft.com/office/drawing/2014/main" xmlns="" id="{82996F3C-639B-499B-8E0D-8E09684F3599}"/>
              </a:ext>
            </a:extLst>
          </p:cNvPr>
          <p:cNvSpPr/>
          <p:nvPr/>
        </p:nvSpPr>
        <p:spPr>
          <a:xfrm>
            <a:off x="2195575" y="5807631"/>
            <a:ext cx="7800853" cy="584775"/>
          </a:xfrm>
          <a:prstGeom prst="rect">
            <a:avLst/>
          </a:prstGeom>
        </p:spPr>
        <p:txBody>
          <a:bodyPr wrap="none">
            <a:spAutoFit/>
          </a:bodyPr>
          <a:lstStyle/>
          <a:p>
            <a:pPr algn="ctr"/>
            <a:r>
              <a:rPr lang="en-US" sz="3200" dirty="0"/>
              <a:t>remotes::</a:t>
            </a:r>
            <a:r>
              <a:rPr lang="en-US" sz="3200" dirty="0" err="1"/>
              <a:t>install_github</a:t>
            </a:r>
            <a:r>
              <a:rPr lang="en-US" sz="3200" dirty="0"/>
              <a:t>(“</a:t>
            </a:r>
            <a:r>
              <a:rPr lang="en-US" sz="3200" dirty="0" err="1"/>
              <a:t>phuse</a:t>
            </a:r>
            <a:r>
              <a:rPr lang="en-US" sz="3200" dirty="0"/>
              <a:t>-org/</a:t>
            </a:r>
            <a:r>
              <a:rPr lang="en-US" sz="3200" dirty="0" err="1"/>
              <a:t>valtools</a:t>
            </a:r>
            <a:r>
              <a:rPr lang="en-US" sz="3200" dirty="0"/>
              <a:t>”)</a:t>
            </a:r>
          </a:p>
        </p:txBody>
      </p:sp>
    </p:spTree>
    <p:extLst>
      <p:ext uri="{BB962C8B-B14F-4D97-AF65-F5344CB8AC3E}">
        <p14:creationId xmlns:p14="http://schemas.microsoft.com/office/powerpoint/2010/main" val="2834630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9E0D1B-C9EF-4CB6-9922-ED9D4AC52C59}"/>
              </a:ext>
            </a:extLst>
          </p:cNvPr>
          <p:cNvSpPr>
            <a:spLocks noGrp="1"/>
          </p:cNvSpPr>
          <p:nvPr>
            <p:ph type="title"/>
          </p:nvPr>
        </p:nvSpPr>
        <p:spPr/>
        <p:txBody>
          <a:bodyPr/>
          <a:lstStyle/>
          <a:p>
            <a:r>
              <a:rPr lang="en-US" dirty="0"/>
              <a:t>Welcome</a:t>
            </a:r>
          </a:p>
        </p:txBody>
      </p:sp>
      <p:sp>
        <p:nvSpPr>
          <p:cNvPr id="5" name="Content Placeholder 4">
            <a:extLst>
              <a:ext uri="{FF2B5EF4-FFF2-40B4-BE49-F238E27FC236}">
                <a16:creationId xmlns:a16="http://schemas.microsoft.com/office/drawing/2014/main" xmlns="" id="{7E558183-391D-4056-BC02-A181C5440B05}"/>
              </a:ext>
            </a:extLst>
          </p:cNvPr>
          <p:cNvSpPr>
            <a:spLocks noGrp="1"/>
          </p:cNvSpPr>
          <p:nvPr>
            <p:ph idx="1"/>
          </p:nvPr>
        </p:nvSpPr>
        <p:spPr/>
        <p:txBody>
          <a:bodyPr>
            <a:normAutofit/>
          </a:bodyPr>
          <a:lstStyle/>
          <a:p>
            <a:r>
              <a:rPr lang="en-US" sz="2400" dirty="0"/>
              <a:t>Validation</a:t>
            </a:r>
          </a:p>
          <a:p>
            <a:r>
              <a:rPr lang="en-US" sz="2400" dirty="0"/>
              <a:t>R Packages</a:t>
            </a:r>
          </a:p>
          <a:p>
            <a:r>
              <a:rPr lang="en-US" sz="2400" dirty="0"/>
              <a:t>R Package Validation Framework</a:t>
            </a:r>
          </a:p>
          <a:p>
            <a:r>
              <a:rPr lang="en-US" sz="2400" dirty="0"/>
              <a:t>Q&amp;A</a:t>
            </a:r>
          </a:p>
          <a:p>
            <a:endParaRPr lang="en-US" sz="2400" dirty="0"/>
          </a:p>
        </p:txBody>
      </p:sp>
    </p:spTree>
    <p:extLst>
      <p:ext uri="{BB962C8B-B14F-4D97-AF65-F5344CB8AC3E}">
        <p14:creationId xmlns:p14="http://schemas.microsoft.com/office/powerpoint/2010/main" val="16012361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xmlns="" id="{B053C177-3BA4-4E3A-B3A3-ED48137FC413}"/>
              </a:ext>
            </a:extLst>
          </p:cNvPr>
          <p:cNvGraphicFramePr/>
          <p:nvPr>
            <p:extLst>
              <p:ext uri="{D42A27DB-BD31-4B8C-83A1-F6EECF244321}">
                <p14:modId xmlns:p14="http://schemas.microsoft.com/office/powerpoint/2010/main" val="2844242471"/>
              </p:ext>
            </p:extLst>
          </p:nvPr>
        </p:nvGraphicFramePr>
        <p:xfrm>
          <a:off x="341290" y="1461752"/>
          <a:ext cx="11509419" cy="39344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164825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C4688733-A6A6-4559-949D-FA0A8501EDD7}"/>
              </a:ext>
            </a:extLst>
          </p:cNvPr>
          <p:cNvSpPr>
            <a:spLocks noGrp="1"/>
          </p:cNvSpPr>
          <p:nvPr>
            <p:ph type="title"/>
          </p:nvPr>
        </p:nvSpPr>
        <p:spPr/>
        <p:txBody>
          <a:bodyPr/>
          <a:lstStyle/>
          <a:p>
            <a:r>
              <a:rPr lang="en-US" dirty="0"/>
              <a:t>Requirements</a:t>
            </a:r>
          </a:p>
        </p:txBody>
      </p:sp>
      <p:pic>
        <p:nvPicPr>
          <p:cNvPr id="9" name="Content Placeholder 8" descr="A team studying a blueprint">
            <a:extLst>
              <a:ext uri="{FF2B5EF4-FFF2-40B4-BE49-F238E27FC236}">
                <a16:creationId xmlns:a16="http://schemas.microsoft.com/office/drawing/2014/main" xmlns="" id="{111B47DB-22D0-45FB-84A2-7355839B9EFA}"/>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172202" y="2148433"/>
            <a:ext cx="5181600" cy="3458993"/>
          </a:xfrm>
        </p:spPr>
      </p:pic>
      <p:sp>
        <p:nvSpPr>
          <p:cNvPr id="10" name="Content Placeholder 9">
            <a:extLst>
              <a:ext uri="{FF2B5EF4-FFF2-40B4-BE49-F238E27FC236}">
                <a16:creationId xmlns:a16="http://schemas.microsoft.com/office/drawing/2014/main" xmlns="" id="{F42B6C15-C0C0-4A7B-9EC2-6EE175073105}"/>
              </a:ext>
            </a:extLst>
          </p:cNvPr>
          <p:cNvSpPr>
            <a:spLocks noGrp="1"/>
          </p:cNvSpPr>
          <p:nvPr>
            <p:ph sz="half" idx="2"/>
          </p:nvPr>
        </p:nvSpPr>
        <p:spPr>
          <a:xfrm>
            <a:off x="838200" y="1702261"/>
            <a:ext cx="5181600" cy="4351338"/>
          </a:xfrm>
        </p:spPr>
        <p:txBody>
          <a:bodyPr/>
          <a:lstStyle/>
          <a:p>
            <a:r>
              <a:rPr lang="en-US" i="1" dirty="0"/>
              <a:t>Goals and Purpose</a:t>
            </a:r>
          </a:p>
          <a:p>
            <a:endParaRPr lang="en-US" i="1" dirty="0"/>
          </a:p>
          <a:p>
            <a:r>
              <a:rPr lang="en-US" dirty="0"/>
              <a:t>Risk assessment</a:t>
            </a:r>
          </a:p>
          <a:p>
            <a:pPr lvl="1"/>
            <a:r>
              <a:rPr lang="en-US" dirty="0">
                <a:solidFill>
                  <a:srgbClr val="00B050"/>
                </a:solidFill>
              </a:rPr>
              <a:t>Probability</a:t>
            </a:r>
            <a:r>
              <a:rPr lang="en-US" dirty="0"/>
              <a:t> of defects</a:t>
            </a:r>
          </a:p>
          <a:p>
            <a:pPr lvl="1"/>
            <a:r>
              <a:rPr lang="en-US" dirty="0">
                <a:solidFill>
                  <a:srgbClr val="FFFF00"/>
                </a:solidFill>
              </a:rPr>
              <a:t>Impact</a:t>
            </a:r>
            <a:r>
              <a:rPr lang="en-US" dirty="0"/>
              <a:t> when there are defects</a:t>
            </a:r>
          </a:p>
          <a:p>
            <a:pPr lvl="1"/>
            <a:endParaRPr lang="en-US" dirty="0"/>
          </a:p>
          <a:p>
            <a:r>
              <a:rPr lang="en-US" dirty="0"/>
              <a:t>Provides all context required or points to references</a:t>
            </a:r>
          </a:p>
          <a:p>
            <a:endParaRPr lang="en-US" dirty="0"/>
          </a:p>
          <a:p>
            <a:r>
              <a:rPr lang="en-US" dirty="0"/>
              <a:t>Stakeholder approval of each requirement</a:t>
            </a:r>
          </a:p>
          <a:p>
            <a:pPr lvl="1"/>
            <a:endParaRPr lang="en-US" dirty="0"/>
          </a:p>
          <a:p>
            <a:pPr marL="0" indent="0">
              <a:buNone/>
            </a:pPr>
            <a:endParaRPr lang="en-US" dirty="0"/>
          </a:p>
          <a:p>
            <a:endParaRPr lang="en-US" dirty="0"/>
          </a:p>
          <a:p>
            <a:endParaRPr lang="en-US" dirty="0"/>
          </a:p>
          <a:p>
            <a:endParaRPr lang="en-US" dirty="0"/>
          </a:p>
          <a:p>
            <a:endParaRPr lang="en-US" dirty="0"/>
          </a:p>
          <a:p>
            <a:endParaRPr lang="en-US" i="1" dirty="0"/>
          </a:p>
        </p:txBody>
      </p:sp>
    </p:spTree>
    <p:extLst>
      <p:ext uri="{BB962C8B-B14F-4D97-AF65-F5344CB8AC3E}">
        <p14:creationId xmlns:p14="http://schemas.microsoft.com/office/powerpoint/2010/main" val="723140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423E2-31E0-400E-A4DA-5167493CF8B3}"/>
              </a:ext>
            </a:extLst>
          </p:cNvPr>
          <p:cNvSpPr>
            <a:spLocks noGrp="1"/>
          </p:cNvSpPr>
          <p:nvPr>
            <p:ph type="title"/>
          </p:nvPr>
        </p:nvSpPr>
        <p:spPr/>
        <p:txBody>
          <a:bodyPr/>
          <a:lstStyle/>
          <a:p>
            <a:r>
              <a:rPr lang="en-US"/>
              <a:t>Documenting Requirements</a:t>
            </a:r>
          </a:p>
        </p:txBody>
      </p:sp>
      <p:sp>
        <p:nvSpPr>
          <p:cNvPr id="3" name="Content Placeholder 2">
            <a:extLst>
              <a:ext uri="{FF2B5EF4-FFF2-40B4-BE49-F238E27FC236}">
                <a16:creationId xmlns:a16="http://schemas.microsoft.com/office/drawing/2014/main" xmlns="" id="{82D539F8-268C-4F5F-878D-004B81BB701A}"/>
              </a:ext>
            </a:extLst>
          </p:cNvPr>
          <p:cNvSpPr>
            <a:spLocks noGrp="1"/>
          </p:cNvSpPr>
          <p:nvPr>
            <p:ph sz="half" idx="1"/>
          </p:nvPr>
        </p:nvSpPr>
        <p:spPr>
          <a:xfrm>
            <a:off x="838199" y="1825625"/>
            <a:ext cx="6077755" cy="4351338"/>
          </a:xfrm>
        </p:spPr>
        <p:txBody>
          <a:bodyPr>
            <a:normAutofit/>
          </a:bodyPr>
          <a:lstStyle/>
          <a:p>
            <a:r>
              <a:rPr lang="en-US" sz="2400" dirty="0">
                <a:solidFill>
                  <a:srgbClr val="FFFF00"/>
                </a:solidFill>
              </a:rPr>
              <a:t>Human</a:t>
            </a:r>
            <a:r>
              <a:rPr lang="en-US" sz="2400" dirty="0"/>
              <a:t> and </a:t>
            </a:r>
            <a:r>
              <a:rPr lang="en-US" sz="2400" dirty="0">
                <a:solidFill>
                  <a:srgbClr val="00B050"/>
                </a:solidFill>
              </a:rPr>
              <a:t>machine</a:t>
            </a:r>
            <a:r>
              <a:rPr lang="en-US" sz="2400" dirty="0"/>
              <a:t> readable</a:t>
            </a:r>
          </a:p>
          <a:p>
            <a:endParaRPr lang="en-US" sz="2400" dirty="0"/>
          </a:p>
          <a:p>
            <a:r>
              <a:rPr lang="en-US" sz="2400" dirty="0"/>
              <a:t>Capture editor and edit date</a:t>
            </a:r>
          </a:p>
          <a:p>
            <a:endParaRPr lang="en-US" sz="2400" dirty="0"/>
          </a:p>
          <a:p>
            <a:r>
              <a:rPr lang="en-US" sz="2400" dirty="0"/>
              <a:t>Record and save within the validation folder</a:t>
            </a:r>
          </a:p>
          <a:p>
            <a:pPr lvl="1"/>
            <a:r>
              <a:rPr lang="en-US" sz="2000" dirty="0" err="1"/>
              <a:t>Working_dir</a:t>
            </a:r>
            <a:r>
              <a:rPr lang="en-US" sz="2000" dirty="0"/>
              <a:t>/validation/requirements</a:t>
            </a:r>
          </a:p>
          <a:p>
            <a:pPr lvl="1"/>
            <a:endParaRPr lang="en-US" dirty="0"/>
          </a:p>
        </p:txBody>
      </p:sp>
      <p:pic>
        <p:nvPicPr>
          <p:cNvPr id="10" name="Content Placeholder 9" descr="Logo&#10;&#10;Description automatically generated">
            <a:extLst>
              <a:ext uri="{FF2B5EF4-FFF2-40B4-BE49-F238E27FC236}">
                <a16:creationId xmlns:a16="http://schemas.microsoft.com/office/drawing/2014/main" xmlns="" id="{C95839C1-4B88-431B-BDF4-0B3132D6592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266547" y="2217077"/>
            <a:ext cx="4309058" cy="2423845"/>
          </a:xfrm>
        </p:spPr>
      </p:pic>
    </p:spTree>
    <p:extLst>
      <p:ext uri="{BB962C8B-B14F-4D97-AF65-F5344CB8AC3E}">
        <p14:creationId xmlns:p14="http://schemas.microsoft.com/office/powerpoint/2010/main" val="697675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81BCED65-27A6-48E2-A500-153AA6B297E5}"/>
              </a:ext>
            </a:extLst>
          </p:cNvPr>
          <p:cNvPicPr>
            <a:picLocks noChangeAspect="1"/>
          </p:cNvPicPr>
          <p:nvPr/>
        </p:nvPicPr>
        <p:blipFill>
          <a:blip r:embed="rId2"/>
          <a:stretch>
            <a:fillRect/>
          </a:stretch>
        </p:blipFill>
        <p:spPr>
          <a:xfrm>
            <a:off x="92461" y="1424763"/>
            <a:ext cx="12007078" cy="3769795"/>
          </a:xfrm>
          <a:prstGeom prst="rect">
            <a:avLst/>
          </a:prstGeom>
        </p:spPr>
      </p:pic>
    </p:spTree>
    <p:extLst>
      <p:ext uri="{BB962C8B-B14F-4D97-AF65-F5344CB8AC3E}">
        <p14:creationId xmlns:p14="http://schemas.microsoft.com/office/powerpoint/2010/main" val="2838670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B291FC84-94B2-4F26-81DF-64D3CCC7E493}"/>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48523FB6-5291-49B1-A9E7-D315AB1B3A23}"/>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Requirements</a:t>
              </a:r>
            </a:p>
          </p:txBody>
        </p:sp>
        <p:sp>
          <p:nvSpPr>
            <p:cNvPr id="5" name="Freeform: Shape 4">
              <a:extLst>
                <a:ext uri="{FF2B5EF4-FFF2-40B4-BE49-F238E27FC236}">
                  <a16:creationId xmlns:a16="http://schemas.microsoft.com/office/drawing/2014/main" xmlns="" id="{CB8354FB-6D1C-46D7-8EA9-B89B569266C9}"/>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dirty="0"/>
                <a:t>Record the expectations, goals, and risks of project</a:t>
              </a:r>
            </a:p>
          </p:txBody>
        </p:sp>
        <p:sp>
          <p:nvSpPr>
            <p:cNvPr id="6" name="Oval 5">
              <a:extLst>
                <a:ext uri="{FF2B5EF4-FFF2-40B4-BE49-F238E27FC236}">
                  <a16:creationId xmlns:a16="http://schemas.microsoft.com/office/drawing/2014/main" xmlns="" id="{A891F3E3-DAD5-4DA1-9390-E096B0063359}"/>
                </a:ext>
              </a:extLst>
            </p:cNvPr>
            <p:cNvSpPr/>
            <p:nvPr/>
          </p:nvSpPr>
          <p:spPr>
            <a:xfrm>
              <a:off x="482452"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E5338B1A-6D0F-4353-9F1E-4B119D3C88FB}"/>
                </a:ext>
              </a:extLst>
            </p:cNvPr>
            <p:cNvSpPr/>
            <p:nvPr/>
          </p:nvSpPr>
          <p:spPr>
            <a:xfrm>
              <a:off x="575150" y="2281030"/>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26CCE132-0276-4BFB-B657-C0FADAAC22A0}"/>
                </a:ext>
              </a:extLst>
            </p:cNvPr>
            <p:cNvSpPr/>
            <p:nvPr/>
          </p:nvSpPr>
          <p:spPr>
            <a:xfrm>
              <a:off x="797626" y="2318109"/>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6A2F6F85-80B5-42EF-93F3-9E833F7157A2}"/>
                </a:ext>
              </a:extLst>
            </p:cNvPr>
            <p:cNvSpPr/>
            <p:nvPr/>
          </p:nvSpPr>
          <p:spPr>
            <a:xfrm>
              <a:off x="983022" y="211417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Oval 9">
              <a:extLst>
                <a:ext uri="{FF2B5EF4-FFF2-40B4-BE49-F238E27FC236}">
                  <a16:creationId xmlns:a16="http://schemas.microsoft.com/office/drawing/2014/main" xmlns="" id="{7287A8BA-3693-4D07-A824-866EB0A014F9}"/>
                </a:ext>
              </a:extLst>
            </p:cNvPr>
            <p:cNvSpPr/>
            <p:nvPr/>
          </p:nvSpPr>
          <p:spPr>
            <a:xfrm>
              <a:off x="1224037" y="2040015"/>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934EF0E9-8ADD-4968-A0AB-6377D6215C08}"/>
                </a:ext>
              </a:extLst>
            </p:cNvPr>
            <p:cNvSpPr/>
            <p:nvPr/>
          </p:nvSpPr>
          <p:spPr>
            <a:xfrm>
              <a:off x="1520670" y="216979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2AB1B34A-FF5F-4A61-95B8-3B3D5B364E3D}"/>
                </a:ext>
              </a:extLst>
            </p:cNvPr>
            <p:cNvSpPr/>
            <p:nvPr/>
          </p:nvSpPr>
          <p:spPr>
            <a:xfrm>
              <a:off x="1706067" y="2262490"/>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257061AF-9E0B-4919-B87B-086806657C07}"/>
                </a:ext>
              </a:extLst>
            </p:cNvPr>
            <p:cNvSpPr/>
            <p:nvPr/>
          </p:nvSpPr>
          <p:spPr>
            <a:xfrm>
              <a:off x="1965621"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a:extLst>
                <a:ext uri="{FF2B5EF4-FFF2-40B4-BE49-F238E27FC236}">
                  <a16:creationId xmlns:a16="http://schemas.microsoft.com/office/drawing/2014/main" xmlns="" id="{F821F013-FD96-405E-8D00-155D15BDF3B6}"/>
                </a:ext>
              </a:extLst>
            </p:cNvPr>
            <p:cNvSpPr/>
            <p:nvPr/>
          </p:nvSpPr>
          <p:spPr>
            <a:xfrm>
              <a:off x="1584135" y="248726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6FC0F31C-B738-42CA-9C6C-D0D901AEB19D}"/>
                </a:ext>
              </a:extLst>
            </p:cNvPr>
            <p:cNvSpPr/>
            <p:nvPr/>
          </p:nvSpPr>
          <p:spPr>
            <a:xfrm>
              <a:off x="1112799" y="2281030"/>
              <a:ext cx="340523" cy="34052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0DD71CD4-6103-4DC7-9DC9-17FE2359F830}"/>
                </a:ext>
              </a:extLst>
            </p:cNvPr>
            <p:cNvSpPr/>
            <p:nvPr/>
          </p:nvSpPr>
          <p:spPr>
            <a:xfrm>
              <a:off x="1109025" y="309016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76FD437E-FF99-464F-8F34-E18E38DB2640}"/>
                </a:ext>
              </a:extLst>
            </p:cNvPr>
            <p:cNvSpPr/>
            <p:nvPr/>
          </p:nvSpPr>
          <p:spPr>
            <a:xfrm>
              <a:off x="500992" y="3152392"/>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3FC487B7-AA33-4BBC-8CE6-BAF04ED50922}"/>
                </a:ext>
              </a:extLst>
            </p:cNvPr>
            <p:cNvSpPr/>
            <p:nvPr/>
          </p:nvSpPr>
          <p:spPr>
            <a:xfrm>
              <a:off x="779086" y="3300708"/>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537AB861-56BD-4729-A5DB-AFDF1D828B86}"/>
                </a:ext>
              </a:extLst>
            </p:cNvPr>
            <p:cNvSpPr/>
            <p:nvPr/>
          </p:nvSpPr>
          <p:spPr>
            <a:xfrm>
              <a:off x="1168418" y="354172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9F97344E-0779-472A-AFDF-5503665B1FB2}"/>
                </a:ext>
              </a:extLst>
            </p:cNvPr>
            <p:cNvSpPr/>
            <p:nvPr/>
          </p:nvSpPr>
          <p:spPr>
            <a:xfrm>
              <a:off x="1242576" y="3300708"/>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AF98A9F7-63B6-4BA6-946F-0E8370D43F79}"/>
                </a:ext>
              </a:extLst>
            </p:cNvPr>
            <p:cNvSpPr/>
            <p:nvPr/>
          </p:nvSpPr>
          <p:spPr>
            <a:xfrm>
              <a:off x="1427972" y="356026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26A59DB7-CCCB-4DE1-9D2E-B26A67B20A39}"/>
                </a:ext>
              </a:extLst>
            </p:cNvPr>
            <p:cNvSpPr/>
            <p:nvPr/>
          </p:nvSpPr>
          <p:spPr>
            <a:xfrm>
              <a:off x="1594829" y="3263629"/>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35111136-E079-4133-9B02-D6094536B616}"/>
                </a:ext>
              </a:extLst>
            </p:cNvPr>
            <p:cNvSpPr/>
            <p:nvPr/>
          </p:nvSpPr>
          <p:spPr>
            <a:xfrm>
              <a:off x="2002700" y="3189471"/>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Arrow: Chevron 23">
              <a:extLst>
                <a:ext uri="{FF2B5EF4-FFF2-40B4-BE49-F238E27FC236}">
                  <a16:creationId xmlns:a16="http://schemas.microsoft.com/office/drawing/2014/main" xmlns="" id="{E9C5BF20-A9AB-466E-A8F1-D68EF347D2AA}"/>
                </a:ext>
              </a:extLst>
            </p:cNvPr>
            <p:cNvSpPr/>
            <p:nvPr/>
          </p:nvSpPr>
          <p:spPr>
            <a:xfrm>
              <a:off x="2291048"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xmlns="" id="{D260BF10-E689-4A7D-B8F3-665DAD0E06B1}"/>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R Package Development</a:t>
              </a:r>
            </a:p>
          </p:txBody>
        </p:sp>
        <p:sp>
          <p:nvSpPr>
            <p:cNvPr id="26" name="Freeform: Shape 25">
              <a:extLst>
                <a:ext uri="{FF2B5EF4-FFF2-40B4-BE49-F238E27FC236}">
                  <a16:creationId xmlns:a16="http://schemas.microsoft.com/office/drawing/2014/main" xmlns="" id="{E823EE98-645A-4E8C-84DE-A5D55DB6182D}"/>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Implementation of requirements into R package</a:t>
              </a:r>
            </a:p>
          </p:txBody>
        </p:sp>
        <p:sp>
          <p:nvSpPr>
            <p:cNvPr id="27" name="Arrow: Chevron 26">
              <a:extLst>
                <a:ext uri="{FF2B5EF4-FFF2-40B4-BE49-F238E27FC236}">
                  <a16:creationId xmlns:a16="http://schemas.microsoft.com/office/drawing/2014/main" xmlns="" id="{7F877581-B4FF-44F4-869A-97C04716FE9A}"/>
                </a:ext>
              </a:extLst>
            </p:cNvPr>
            <p:cNvSpPr/>
            <p:nvPr/>
          </p:nvSpPr>
          <p:spPr>
            <a:xfrm>
              <a:off x="4877738"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8" name="Freeform: Shape 27">
              <a:extLst>
                <a:ext uri="{FF2B5EF4-FFF2-40B4-BE49-F238E27FC236}">
                  <a16:creationId xmlns:a16="http://schemas.microsoft.com/office/drawing/2014/main" xmlns="" id="{744E3358-0D77-4AEA-8178-407EFE24026E}"/>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Test Cases</a:t>
              </a:r>
            </a:p>
          </p:txBody>
        </p:sp>
        <p:sp>
          <p:nvSpPr>
            <p:cNvPr id="29" name="Freeform: Shape 28">
              <a:extLst>
                <a:ext uri="{FF2B5EF4-FFF2-40B4-BE49-F238E27FC236}">
                  <a16:creationId xmlns:a16="http://schemas.microsoft.com/office/drawing/2014/main" xmlns="" id="{1E66D861-4096-4B97-A6B0-6E0FD3B7A2A9}"/>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Describes how code meets specifications</a:t>
              </a:r>
            </a:p>
          </p:txBody>
        </p:sp>
        <p:sp>
          <p:nvSpPr>
            <p:cNvPr id="30" name="Arrow: Chevron 29">
              <a:extLst>
                <a:ext uri="{FF2B5EF4-FFF2-40B4-BE49-F238E27FC236}">
                  <a16:creationId xmlns:a16="http://schemas.microsoft.com/office/drawing/2014/main" xmlns="" id="{8D85CFFE-5F14-403F-9119-BD05945130FA}"/>
                </a:ext>
              </a:extLst>
            </p:cNvPr>
            <p:cNvSpPr/>
            <p:nvPr/>
          </p:nvSpPr>
          <p:spPr>
            <a:xfrm>
              <a:off x="7155672"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1" name="Freeform: Shape 30">
              <a:extLst>
                <a:ext uri="{FF2B5EF4-FFF2-40B4-BE49-F238E27FC236}">
                  <a16:creationId xmlns:a16="http://schemas.microsoft.com/office/drawing/2014/main" xmlns="" id="{6C397DBD-65E7-485B-9BD5-7D82DBB66480}"/>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Test Code</a:t>
              </a:r>
            </a:p>
          </p:txBody>
        </p:sp>
        <p:sp>
          <p:nvSpPr>
            <p:cNvPr id="32" name="Freeform: Shape 31">
              <a:extLst>
                <a:ext uri="{FF2B5EF4-FFF2-40B4-BE49-F238E27FC236}">
                  <a16:creationId xmlns:a16="http://schemas.microsoft.com/office/drawing/2014/main" xmlns="" id="{6873FF2A-EDF9-4D0D-BE20-20A8C8BD0503}"/>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Implementation of the test cases in code</a:t>
              </a:r>
            </a:p>
          </p:txBody>
        </p:sp>
        <p:sp>
          <p:nvSpPr>
            <p:cNvPr id="33" name="Arrow: Chevron 32">
              <a:extLst>
                <a:ext uri="{FF2B5EF4-FFF2-40B4-BE49-F238E27FC236}">
                  <a16:creationId xmlns:a16="http://schemas.microsoft.com/office/drawing/2014/main" xmlns="" id="{28D116AA-27C2-4C7A-8BCB-506B1A29D0A6}"/>
                </a:ext>
              </a:extLst>
            </p:cNvPr>
            <p:cNvSpPr/>
            <p:nvPr/>
          </p:nvSpPr>
          <p:spPr>
            <a:xfrm>
              <a:off x="9382099"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4" name="Freeform: Shape 33">
              <a:extLst>
                <a:ext uri="{FF2B5EF4-FFF2-40B4-BE49-F238E27FC236}">
                  <a16:creationId xmlns:a16="http://schemas.microsoft.com/office/drawing/2014/main" xmlns="" id="{A91999E8-F3E1-4612-8080-1609DFAC468C}"/>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bg1"/>
                  </a:solidFill>
                </a:rPr>
                <a:t>Validation Report</a:t>
              </a:r>
            </a:p>
          </p:txBody>
        </p:sp>
        <p:sp>
          <p:nvSpPr>
            <p:cNvPr id="35" name="Freeform: Shape 34">
              <a:extLst>
                <a:ext uri="{FF2B5EF4-FFF2-40B4-BE49-F238E27FC236}">
                  <a16:creationId xmlns:a16="http://schemas.microsoft.com/office/drawing/2014/main" xmlns="" id="{769F0190-4408-4092-A055-6A72E31ACCA4}"/>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Combines all prior content into report documenting proof that code meets specifications</a:t>
              </a:r>
            </a:p>
          </p:txBody>
        </p:sp>
      </p:grpSp>
    </p:spTree>
    <p:extLst>
      <p:ext uri="{BB962C8B-B14F-4D97-AF65-F5344CB8AC3E}">
        <p14:creationId xmlns:p14="http://schemas.microsoft.com/office/powerpoint/2010/main" val="14622139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63812F-3AEA-46EC-BB97-9B26DDCAC578}"/>
              </a:ext>
            </a:extLst>
          </p:cNvPr>
          <p:cNvSpPr>
            <a:spLocks noGrp="1"/>
          </p:cNvSpPr>
          <p:nvPr>
            <p:ph type="title"/>
          </p:nvPr>
        </p:nvSpPr>
        <p:spPr/>
        <p:txBody>
          <a:bodyPr/>
          <a:lstStyle/>
          <a:p>
            <a:r>
              <a:rPr lang="en-US"/>
              <a:t>Package Development</a:t>
            </a:r>
          </a:p>
        </p:txBody>
      </p:sp>
      <p:sp>
        <p:nvSpPr>
          <p:cNvPr id="3" name="Content Placeholder 2">
            <a:extLst>
              <a:ext uri="{FF2B5EF4-FFF2-40B4-BE49-F238E27FC236}">
                <a16:creationId xmlns:a16="http://schemas.microsoft.com/office/drawing/2014/main" xmlns="" id="{1E66BE2F-02C4-4E70-A4F7-C6ED939530AA}"/>
              </a:ext>
            </a:extLst>
          </p:cNvPr>
          <p:cNvSpPr>
            <a:spLocks noGrp="1"/>
          </p:cNvSpPr>
          <p:nvPr>
            <p:ph sz="half" idx="1"/>
          </p:nvPr>
        </p:nvSpPr>
        <p:spPr/>
        <p:txBody>
          <a:bodyPr>
            <a:normAutofit/>
          </a:bodyPr>
          <a:lstStyle/>
          <a:p>
            <a:r>
              <a:rPr lang="en-US" sz="2400" dirty="0"/>
              <a:t>Follow GPP</a:t>
            </a:r>
          </a:p>
          <a:p>
            <a:endParaRPr lang="en-US" sz="2400" dirty="0"/>
          </a:p>
          <a:p>
            <a:r>
              <a:rPr lang="en-US" sz="2400" dirty="0"/>
              <a:t>Documentation </a:t>
            </a:r>
          </a:p>
          <a:p>
            <a:pPr lvl="1"/>
            <a:r>
              <a:rPr lang="en-US" sz="2000" dirty="0"/>
              <a:t>Function manuals</a:t>
            </a:r>
          </a:p>
          <a:p>
            <a:pPr lvl="1"/>
            <a:r>
              <a:rPr lang="en-US" sz="2000" dirty="0"/>
              <a:t>Vignettes</a:t>
            </a:r>
          </a:p>
          <a:p>
            <a:pPr lvl="1"/>
            <a:endParaRPr lang="en-US" sz="2000" dirty="0"/>
          </a:p>
          <a:p>
            <a:r>
              <a:rPr lang="en-US" sz="2400" dirty="0"/>
              <a:t>What we talked about in the earlier sessions</a:t>
            </a:r>
          </a:p>
        </p:txBody>
      </p:sp>
      <p:pic>
        <p:nvPicPr>
          <p:cNvPr id="6" name="Picture 5" descr="Shape&#10;&#10;Description automatically generated">
            <a:extLst>
              <a:ext uri="{FF2B5EF4-FFF2-40B4-BE49-F238E27FC236}">
                <a16:creationId xmlns:a16="http://schemas.microsoft.com/office/drawing/2014/main" xmlns="" id="{DAA59125-577B-4C0D-96DB-DBF087A99A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0240" y="1622738"/>
            <a:ext cx="3116632" cy="3612524"/>
          </a:xfrm>
          <a:prstGeom prst="rect">
            <a:avLst/>
          </a:prstGeom>
        </p:spPr>
      </p:pic>
      <p:pic>
        <p:nvPicPr>
          <p:cNvPr id="8" name="Picture 7" descr="A picture containing text, sign, vector graphics&#10;&#10;Description automatically generated">
            <a:extLst>
              <a:ext uri="{FF2B5EF4-FFF2-40B4-BE49-F238E27FC236}">
                <a16:creationId xmlns:a16="http://schemas.microsoft.com/office/drawing/2014/main" xmlns="" id="{0B4E2AA7-EBDF-43FC-88F1-C46BD179BC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6565" y="2880351"/>
            <a:ext cx="3116632" cy="3612524"/>
          </a:xfrm>
          <a:prstGeom prst="rect">
            <a:avLst/>
          </a:prstGeom>
        </p:spPr>
      </p:pic>
    </p:spTree>
    <p:extLst>
      <p:ext uri="{BB962C8B-B14F-4D97-AF65-F5344CB8AC3E}">
        <p14:creationId xmlns:p14="http://schemas.microsoft.com/office/powerpoint/2010/main" val="274919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C99B9A-AFB0-4AEC-8729-DCA74B4C1E51}"/>
              </a:ext>
            </a:extLst>
          </p:cNvPr>
          <p:cNvSpPr>
            <a:spLocks noGrp="1"/>
          </p:cNvSpPr>
          <p:nvPr>
            <p:ph type="title"/>
          </p:nvPr>
        </p:nvSpPr>
        <p:spPr/>
        <p:txBody>
          <a:bodyPr/>
          <a:lstStyle/>
          <a:p>
            <a:r>
              <a:rPr lang="en-US"/>
              <a:t>Function documentation</a:t>
            </a:r>
          </a:p>
        </p:txBody>
      </p:sp>
      <p:sp>
        <p:nvSpPr>
          <p:cNvPr id="3" name="Content Placeholder 2">
            <a:extLst>
              <a:ext uri="{FF2B5EF4-FFF2-40B4-BE49-F238E27FC236}">
                <a16:creationId xmlns:a16="http://schemas.microsoft.com/office/drawing/2014/main" xmlns="" id="{B720357A-91F3-4846-A2B2-52933C4A85BA}"/>
              </a:ext>
            </a:extLst>
          </p:cNvPr>
          <p:cNvSpPr>
            <a:spLocks noGrp="1"/>
          </p:cNvSpPr>
          <p:nvPr>
            <p:ph sz="half" idx="1"/>
          </p:nvPr>
        </p:nvSpPr>
        <p:spPr>
          <a:xfrm>
            <a:off x="838200" y="1825625"/>
            <a:ext cx="5808370" cy="4351338"/>
          </a:xfrm>
        </p:spPr>
        <p:txBody>
          <a:bodyPr>
            <a:normAutofit/>
          </a:bodyPr>
          <a:lstStyle/>
          <a:p>
            <a:r>
              <a:rPr lang="en-US" sz="2400" dirty="0"/>
              <a:t>Record </a:t>
            </a:r>
            <a:r>
              <a:rPr lang="en-US" sz="2400" i="1" dirty="0"/>
              <a:t>with</a:t>
            </a:r>
            <a:r>
              <a:rPr lang="en-US" sz="2400" dirty="0"/>
              <a:t> function using Roxygen</a:t>
            </a:r>
          </a:p>
          <a:p>
            <a:pPr lvl="1"/>
            <a:r>
              <a:rPr lang="en-US" sz="2000" dirty="0"/>
              <a:t>Easier to remember</a:t>
            </a:r>
          </a:p>
          <a:p>
            <a:pPr lvl="1"/>
            <a:r>
              <a:rPr lang="en-US" sz="2000" dirty="0"/>
              <a:t>Adds to documentation</a:t>
            </a:r>
          </a:p>
          <a:p>
            <a:pPr lvl="1"/>
            <a:endParaRPr lang="en-US" sz="2000" dirty="0"/>
          </a:p>
          <a:p>
            <a:pPr marL="457200" lvl="1" indent="0">
              <a:buNone/>
            </a:pPr>
            <a:r>
              <a:rPr lang="en-US" sz="2000" dirty="0"/>
              <a:t>@editor</a:t>
            </a:r>
          </a:p>
          <a:p>
            <a:pPr marL="457200" lvl="1" indent="0">
              <a:buNone/>
            </a:pPr>
            <a:r>
              <a:rPr lang="en-US" sz="2000" dirty="0"/>
              <a:t>@editDate</a:t>
            </a:r>
          </a:p>
          <a:p>
            <a:endParaRPr lang="en-US" sz="2400" dirty="0"/>
          </a:p>
          <a:p>
            <a:endParaRPr lang="en-US" sz="2400" dirty="0"/>
          </a:p>
        </p:txBody>
      </p:sp>
      <p:pic>
        <p:nvPicPr>
          <p:cNvPr id="6" name="Picture 5" descr="Graphical user interface, application&#10;&#10;Description automatically generated">
            <a:extLst>
              <a:ext uri="{FF2B5EF4-FFF2-40B4-BE49-F238E27FC236}">
                <a16:creationId xmlns:a16="http://schemas.microsoft.com/office/drawing/2014/main" xmlns="" id="{377C0B52-5350-436A-B61B-1BB2011C7A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6058" y="1246075"/>
            <a:ext cx="3508254" cy="4066458"/>
          </a:xfrm>
          <a:prstGeom prst="rect">
            <a:avLst/>
          </a:prstGeom>
        </p:spPr>
      </p:pic>
    </p:spTree>
    <p:extLst>
      <p:ext uri="{BB962C8B-B14F-4D97-AF65-F5344CB8AC3E}">
        <p14:creationId xmlns:p14="http://schemas.microsoft.com/office/powerpoint/2010/main" val="2243678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5379D67B-3712-4AFF-8CBE-4A3AAC185428}"/>
              </a:ext>
            </a:extLst>
          </p:cNvPr>
          <p:cNvPicPr>
            <a:picLocks noChangeAspect="1"/>
          </p:cNvPicPr>
          <p:nvPr/>
        </p:nvPicPr>
        <p:blipFill>
          <a:blip r:embed="rId2"/>
          <a:stretch>
            <a:fillRect/>
          </a:stretch>
        </p:blipFill>
        <p:spPr>
          <a:xfrm>
            <a:off x="0" y="731371"/>
            <a:ext cx="12192000" cy="5395258"/>
          </a:xfrm>
          <a:prstGeom prst="rect">
            <a:avLst/>
          </a:prstGeom>
        </p:spPr>
      </p:pic>
    </p:spTree>
    <p:extLst>
      <p:ext uri="{BB962C8B-B14F-4D97-AF65-F5344CB8AC3E}">
        <p14:creationId xmlns:p14="http://schemas.microsoft.com/office/powerpoint/2010/main" val="3845390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FABB2FA8-CC50-4A1A-9DC9-6C1757655384}"/>
              </a:ext>
            </a:extLst>
          </p:cNvPr>
          <p:cNvPicPr>
            <a:picLocks noChangeAspect="1"/>
          </p:cNvPicPr>
          <p:nvPr/>
        </p:nvPicPr>
        <p:blipFill>
          <a:blip r:embed="rId2"/>
          <a:stretch>
            <a:fillRect/>
          </a:stretch>
        </p:blipFill>
        <p:spPr>
          <a:xfrm>
            <a:off x="0" y="664803"/>
            <a:ext cx="12192000" cy="5528394"/>
          </a:xfrm>
          <a:prstGeom prst="rect">
            <a:avLst/>
          </a:prstGeom>
        </p:spPr>
      </p:pic>
    </p:spTree>
    <p:extLst>
      <p:ext uri="{BB962C8B-B14F-4D97-AF65-F5344CB8AC3E}">
        <p14:creationId xmlns:p14="http://schemas.microsoft.com/office/powerpoint/2010/main" val="37255482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58F57672-E4CF-4F15-9F2A-8C5E3DCCF24F}"/>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0A5FB5FD-4075-4D97-97B6-BFFCB6D3CA95}"/>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Requirements</a:t>
              </a:r>
            </a:p>
          </p:txBody>
        </p:sp>
        <p:sp>
          <p:nvSpPr>
            <p:cNvPr id="5" name="Freeform: Shape 4">
              <a:extLst>
                <a:ext uri="{FF2B5EF4-FFF2-40B4-BE49-F238E27FC236}">
                  <a16:creationId xmlns:a16="http://schemas.microsoft.com/office/drawing/2014/main" xmlns="" id="{E69C0ADA-6B57-4A07-B011-9D21C313435D}"/>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Record the expectations, goals, and risks of project</a:t>
              </a:r>
            </a:p>
          </p:txBody>
        </p:sp>
        <p:sp>
          <p:nvSpPr>
            <p:cNvPr id="6" name="Oval 5">
              <a:extLst>
                <a:ext uri="{FF2B5EF4-FFF2-40B4-BE49-F238E27FC236}">
                  <a16:creationId xmlns:a16="http://schemas.microsoft.com/office/drawing/2014/main" xmlns="" id="{3D9FC1A2-3EF5-4898-9BFF-BB1766EF3B79}"/>
                </a:ext>
              </a:extLst>
            </p:cNvPr>
            <p:cNvSpPr/>
            <p:nvPr/>
          </p:nvSpPr>
          <p:spPr>
            <a:xfrm>
              <a:off x="482452"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555FE15E-A787-414D-8C7F-21928191F640}"/>
                </a:ext>
              </a:extLst>
            </p:cNvPr>
            <p:cNvSpPr/>
            <p:nvPr/>
          </p:nvSpPr>
          <p:spPr>
            <a:xfrm>
              <a:off x="575150" y="2281030"/>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0EC350E8-BBCC-4586-BF22-C6A40C68E60D}"/>
                </a:ext>
              </a:extLst>
            </p:cNvPr>
            <p:cNvSpPr/>
            <p:nvPr/>
          </p:nvSpPr>
          <p:spPr>
            <a:xfrm>
              <a:off x="797626" y="2318109"/>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EC9A29C2-3C0E-4D98-B93B-E50B0CAAD4EE}"/>
                </a:ext>
              </a:extLst>
            </p:cNvPr>
            <p:cNvSpPr/>
            <p:nvPr/>
          </p:nvSpPr>
          <p:spPr>
            <a:xfrm>
              <a:off x="983022" y="211417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Oval 9">
              <a:extLst>
                <a:ext uri="{FF2B5EF4-FFF2-40B4-BE49-F238E27FC236}">
                  <a16:creationId xmlns:a16="http://schemas.microsoft.com/office/drawing/2014/main" xmlns="" id="{0F82CA94-A6CF-4642-8203-3B935941A090}"/>
                </a:ext>
              </a:extLst>
            </p:cNvPr>
            <p:cNvSpPr/>
            <p:nvPr/>
          </p:nvSpPr>
          <p:spPr>
            <a:xfrm>
              <a:off x="1224037" y="2040015"/>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46450655-6DE3-41F3-BF27-53E51A0E0836}"/>
                </a:ext>
              </a:extLst>
            </p:cNvPr>
            <p:cNvSpPr/>
            <p:nvPr/>
          </p:nvSpPr>
          <p:spPr>
            <a:xfrm>
              <a:off x="1520670" y="216979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844842E8-9402-4960-B7C9-D633F2105905}"/>
                </a:ext>
              </a:extLst>
            </p:cNvPr>
            <p:cNvSpPr/>
            <p:nvPr/>
          </p:nvSpPr>
          <p:spPr>
            <a:xfrm>
              <a:off x="1706067" y="2262490"/>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7FF368DF-2DF5-409F-B516-27A631B8862B}"/>
                </a:ext>
              </a:extLst>
            </p:cNvPr>
            <p:cNvSpPr/>
            <p:nvPr/>
          </p:nvSpPr>
          <p:spPr>
            <a:xfrm>
              <a:off x="1965621"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a:extLst>
                <a:ext uri="{FF2B5EF4-FFF2-40B4-BE49-F238E27FC236}">
                  <a16:creationId xmlns:a16="http://schemas.microsoft.com/office/drawing/2014/main" xmlns="" id="{2EEC3275-12F8-4BB2-8848-6CEF1B7831F0}"/>
                </a:ext>
              </a:extLst>
            </p:cNvPr>
            <p:cNvSpPr/>
            <p:nvPr/>
          </p:nvSpPr>
          <p:spPr>
            <a:xfrm>
              <a:off x="1584135" y="248726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E8EBC8EE-1157-471E-91C7-A8873DF4C429}"/>
                </a:ext>
              </a:extLst>
            </p:cNvPr>
            <p:cNvSpPr/>
            <p:nvPr/>
          </p:nvSpPr>
          <p:spPr>
            <a:xfrm>
              <a:off x="1112799" y="2281030"/>
              <a:ext cx="340523" cy="34052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BA9091C2-6CF5-4F06-A0BF-DDEC435E9D41}"/>
                </a:ext>
              </a:extLst>
            </p:cNvPr>
            <p:cNvSpPr/>
            <p:nvPr/>
          </p:nvSpPr>
          <p:spPr>
            <a:xfrm>
              <a:off x="1109025" y="309016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F57A4011-079D-40DA-9414-1538AB7B70EC}"/>
                </a:ext>
              </a:extLst>
            </p:cNvPr>
            <p:cNvSpPr/>
            <p:nvPr/>
          </p:nvSpPr>
          <p:spPr>
            <a:xfrm>
              <a:off x="500992" y="3152392"/>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0CE830C9-2D45-493B-B0DF-86FCEE732173}"/>
                </a:ext>
              </a:extLst>
            </p:cNvPr>
            <p:cNvSpPr/>
            <p:nvPr/>
          </p:nvSpPr>
          <p:spPr>
            <a:xfrm>
              <a:off x="779086" y="3300708"/>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832685CC-1CEE-4AAC-9A72-7906415AEF8A}"/>
                </a:ext>
              </a:extLst>
            </p:cNvPr>
            <p:cNvSpPr/>
            <p:nvPr/>
          </p:nvSpPr>
          <p:spPr>
            <a:xfrm>
              <a:off x="1168418" y="354172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C02E3D9B-0319-43B3-A9D6-3C6BA77A6C09}"/>
                </a:ext>
              </a:extLst>
            </p:cNvPr>
            <p:cNvSpPr/>
            <p:nvPr/>
          </p:nvSpPr>
          <p:spPr>
            <a:xfrm>
              <a:off x="1242576" y="3300708"/>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B76D80D2-B9F8-4957-AB0B-1F36BB70A8FB}"/>
                </a:ext>
              </a:extLst>
            </p:cNvPr>
            <p:cNvSpPr/>
            <p:nvPr/>
          </p:nvSpPr>
          <p:spPr>
            <a:xfrm>
              <a:off x="1427972" y="356026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25AF506E-E396-46B6-9D5F-06BE99FB4B5F}"/>
                </a:ext>
              </a:extLst>
            </p:cNvPr>
            <p:cNvSpPr/>
            <p:nvPr/>
          </p:nvSpPr>
          <p:spPr>
            <a:xfrm>
              <a:off x="1594829" y="3263629"/>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73777291-F4D9-46F4-97DA-5D86E97AD586}"/>
                </a:ext>
              </a:extLst>
            </p:cNvPr>
            <p:cNvSpPr/>
            <p:nvPr/>
          </p:nvSpPr>
          <p:spPr>
            <a:xfrm>
              <a:off x="2002700" y="3189471"/>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Arrow: Chevron 23">
              <a:extLst>
                <a:ext uri="{FF2B5EF4-FFF2-40B4-BE49-F238E27FC236}">
                  <a16:creationId xmlns:a16="http://schemas.microsoft.com/office/drawing/2014/main" xmlns="" id="{B77593E4-E035-43D0-B02C-771E4C8C671F}"/>
                </a:ext>
              </a:extLst>
            </p:cNvPr>
            <p:cNvSpPr/>
            <p:nvPr/>
          </p:nvSpPr>
          <p:spPr>
            <a:xfrm>
              <a:off x="2291048" y="2317801"/>
              <a:ext cx="611153" cy="1166758"/>
            </a:xfrm>
            <a:prstGeom prst="chevron">
              <a:avLst>
                <a:gd name="adj" fmla="val 62310"/>
              </a:avLst>
            </a:prstGeom>
            <a:solidFill>
              <a:schemeClr val="tx2"/>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xmlns="" id="{6BE97B5D-FC0C-48B2-9271-9EC8D51C4816}"/>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R Package Development</a:t>
              </a:r>
            </a:p>
          </p:txBody>
        </p:sp>
        <p:sp>
          <p:nvSpPr>
            <p:cNvPr id="26" name="Freeform: Shape 25">
              <a:extLst>
                <a:ext uri="{FF2B5EF4-FFF2-40B4-BE49-F238E27FC236}">
                  <a16:creationId xmlns:a16="http://schemas.microsoft.com/office/drawing/2014/main" xmlns="" id="{71919BB2-F9B4-4CE2-9C32-964EA89CE653}"/>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Implementation of requirements into R package</a:t>
              </a:r>
            </a:p>
          </p:txBody>
        </p:sp>
        <p:sp>
          <p:nvSpPr>
            <p:cNvPr id="27" name="Arrow: Chevron 26">
              <a:extLst>
                <a:ext uri="{FF2B5EF4-FFF2-40B4-BE49-F238E27FC236}">
                  <a16:creationId xmlns:a16="http://schemas.microsoft.com/office/drawing/2014/main" xmlns="" id="{F64BED14-D914-45D8-8892-D4C093EEF971}"/>
                </a:ext>
              </a:extLst>
            </p:cNvPr>
            <p:cNvSpPr/>
            <p:nvPr/>
          </p:nvSpPr>
          <p:spPr>
            <a:xfrm>
              <a:off x="4877738"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8" name="Freeform: Shape 27">
              <a:extLst>
                <a:ext uri="{FF2B5EF4-FFF2-40B4-BE49-F238E27FC236}">
                  <a16:creationId xmlns:a16="http://schemas.microsoft.com/office/drawing/2014/main" xmlns="" id="{1A64D870-24AF-49CF-89BA-FF6542E2EBC6}"/>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Test Cases</a:t>
              </a:r>
            </a:p>
          </p:txBody>
        </p:sp>
        <p:sp>
          <p:nvSpPr>
            <p:cNvPr id="29" name="Freeform: Shape 28">
              <a:extLst>
                <a:ext uri="{FF2B5EF4-FFF2-40B4-BE49-F238E27FC236}">
                  <a16:creationId xmlns:a16="http://schemas.microsoft.com/office/drawing/2014/main" xmlns="" id="{F32A8AFD-6F09-48B1-A362-24533DB12BC2}"/>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Describes how code meets specifications</a:t>
              </a:r>
            </a:p>
          </p:txBody>
        </p:sp>
        <p:sp>
          <p:nvSpPr>
            <p:cNvPr id="30" name="Arrow: Chevron 29">
              <a:extLst>
                <a:ext uri="{FF2B5EF4-FFF2-40B4-BE49-F238E27FC236}">
                  <a16:creationId xmlns:a16="http://schemas.microsoft.com/office/drawing/2014/main" xmlns="" id="{8BE90C84-F2BA-48DE-93EF-712B614F13D3}"/>
                </a:ext>
              </a:extLst>
            </p:cNvPr>
            <p:cNvSpPr/>
            <p:nvPr/>
          </p:nvSpPr>
          <p:spPr>
            <a:xfrm>
              <a:off x="7155672"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1" name="Freeform: Shape 30">
              <a:extLst>
                <a:ext uri="{FF2B5EF4-FFF2-40B4-BE49-F238E27FC236}">
                  <a16:creationId xmlns:a16="http://schemas.microsoft.com/office/drawing/2014/main" xmlns="" id="{9B5DEB4D-57F3-44AF-B03F-500D29BA19E5}"/>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t>Test Code</a:t>
              </a:r>
            </a:p>
          </p:txBody>
        </p:sp>
        <p:sp>
          <p:nvSpPr>
            <p:cNvPr id="32" name="Freeform: Shape 31">
              <a:extLst>
                <a:ext uri="{FF2B5EF4-FFF2-40B4-BE49-F238E27FC236}">
                  <a16:creationId xmlns:a16="http://schemas.microsoft.com/office/drawing/2014/main" xmlns="" id="{741BF71A-73E4-4309-92AF-2677A2652C45}"/>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Implementation of the test cases in code</a:t>
              </a:r>
            </a:p>
          </p:txBody>
        </p:sp>
        <p:sp>
          <p:nvSpPr>
            <p:cNvPr id="33" name="Arrow: Chevron 32">
              <a:extLst>
                <a:ext uri="{FF2B5EF4-FFF2-40B4-BE49-F238E27FC236}">
                  <a16:creationId xmlns:a16="http://schemas.microsoft.com/office/drawing/2014/main" xmlns="" id="{DA8DDB23-5D42-4E50-B2D5-25C3548F08FE}"/>
                </a:ext>
              </a:extLst>
            </p:cNvPr>
            <p:cNvSpPr/>
            <p:nvPr/>
          </p:nvSpPr>
          <p:spPr>
            <a:xfrm>
              <a:off x="9382099"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4" name="Freeform: Shape 33">
              <a:extLst>
                <a:ext uri="{FF2B5EF4-FFF2-40B4-BE49-F238E27FC236}">
                  <a16:creationId xmlns:a16="http://schemas.microsoft.com/office/drawing/2014/main" xmlns="" id="{6026564A-15A5-453E-A076-3A30C4650916}"/>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bg1"/>
                  </a:solidFill>
                </a:rPr>
                <a:t>Validation Report</a:t>
              </a:r>
            </a:p>
          </p:txBody>
        </p:sp>
        <p:sp>
          <p:nvSpPr>
            <p:cNvPr id="35" name="Freeform: Shape 34">
              <a:extLst>
                <a:ext uri="{FF2B5EF4-FFF2-40B4-BE49-F238E27FC236}">
                  <a16:creationId xmlns:a16="http://schemas.microsoft.com/office/drawing/2014/main" xmlns="" id="{B0811FD5-27BB-49D2-A9F5-15BE676F4EA9}"/>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Combines all prior content into report documenting proof that code meets specifications</a:t>
              </a:r>
            </a:p>
          </p:txBody>
        </p:sp>
      </p:grpSp>
    </p:spTree>
    <p:extLst>
      <p:ext uri="{BB962C8B-B14F-4D97-AF65-F5344CB8AC3E}">
        <p14:creationId xmlns:p14="http://schemas.microsoft.com/office/powerpoint/2010/main" val="79050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14332B-4F24-42F4-A704-A6F1183E9470}"/>
              </a:ext>
            </a:extLst>
          </p:cNvPr>
          <p:cNvSpPr>
            <a:spLocks noGrp="1"/>
          </p:cNvSpPr>
          <p:nvPr>
            <p:ph type="ctrTitle"/>
          </p:nvPr>
        </p:nvSpPr>
        <p:spPr>
          <a:xfrm>
            <a:off x="1629102" y="2409722"/>
            <a:ext cx="8933796" cy="2437232"/>
          </a:xfrm>
        </p:spPr>
        <p:txBody>
          <a:bodyPr>
            <a:normAutofit/>
          </a:bodyPr>
          <a:lstStyle/>
          <a:p>
            <a:r>
              <a:rPr lang="en-US" dirty="0"/>
              <a:t>Validation</a:t>
            </a:r>
          </a:p>
        </p:txBody>
      </p:sp>
    </p:spTree>
    <p:extLst>
      <p:ext uri="{BB962C8B-B14F-4D97-AF65-F5344CB8AC3E}">
        <p14:creationId xmlns:p14="http://schemas.microsoft.com/office/powerpoint/2010/main" val="1176724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61BA9EE-D60E-46E3-AC2B-6EF07A48BC5F}"/>
              </a:ext>
            </a:extLst>
          </p:cNvPr>
          <p:cNvSpPr>
            <a:spLocks noGrp="1"/>
          </p:cNvSpPr>
          <p:nvPr>
            <p:ph type="title"/>
          </p:nvPr>
        </p:nvSpPr>
        <p:spPr>
          <a:xfrm>
            <a:off x="838200" y="300731"/>
            <a:ext cx="10515600" cy="1325563"/>
          </a:xfrm>
        </p:spPr>
        <p:txBody>
          <a:bodyPr/>
          <a:lstStyle/>
          <a:p>
            <a:r>
              <a:rPr lang="en-US"/>
              <a:t>Test Cases</a:t>
            </a:r>
          </a:p>
        </p:txBody>
      </p:sp>
      <p:sp>
        <p:nvSpPr>
          <p:cNvPr id="3" name="Content Placeholder 2">
            <a:extLst>
              <a:ext uri="{FF2B5EF4-FFF2-40B4-BE49-F238E27FC236}">
                <a16:creationId xmlns:a16="http://schemas.microsoft.com/office/drawing/2014/main" xmlns="" id="{6347DD14-F31C-4402-91B5-E8F57950D778}"/>
              </a:ext>
            </a:extLst>
          </p:cNvPr>
          <p:cNvSpPr>
            <a:spLocks noGrp="1"/>
          </p:cNvSpPr>
          <p:nvPr>
            <p:ph sz="half" idx="1"/>
          </p:nvPr>
        </p:nvSpPr>
        <p:spPr>
          <a:xfrm>
            <a:off x="838200" y="2103119"/>
            <a:ext cx="5566230" cy="4065451"/>
          </a:xfrm>
        </p:spPr>
        <p:txBody>
          <a:bodyPr>
            <a:normAutofit lnSpcReduction="10000"/>
          </a:bodyPr>
          <a:lstStyle/>
          <a:p>
            <a:r>
              <a:rPr lang="en-US" sz="2400" dirty="0"/>
              <a:t>Document how to prove package meets specifications</a:t>
            </a:r>
          </a:p>
          <a:p>
            <a:endParaRPr lang="en-US" sz="2400" dirty="0"/>
          </a:p>
          <a:p>
            <a:r>
              <a:rPr lang="en-US" sz="2400" dirty="0"/>
              <a:t>Should represent realistic scenarios</a:t>
            </a:r>
          </a:p>
          <a:p>
            <a:endParaRPr lang="en-US" sz="2400" dirty="0"/>
          </a:p>
          <a:p>
            <a:r>
              <a:rPr lang="en-US" sz="2400" dirty="0">
                <a:solidFill>
                  <a:srgbClr val="00B050"/>
                </a:solidFill>
              </a:rPr>
              <a:t>Every requirement must be satisfied by at least one test case</a:t>
            </a:r>
          </a:p>
          <a:p>
            <a:r>
              <a:rPr lang="en-US" sz="2400" dirty="0">
                <a:solidFill>
                  <a:srgbClr val="00B0F0"/>
                </a:solidFill>
              </a:rPr>
              <a:t>A test case can satisfy multiple requirements</a:t>
            </a:r>
          </a:p>
          <a:p>
            <a:pPr lvl="1"/>
            <a:endParaRPr lang="en-US" dirty="0"/>
          </a:p>
        </p:txBody>
      </p:sp>
      <p:graphicFrame>
        <p:nvGraphicFramePr>
          <p:cNvPr id="6" name="Table 5">
            <a:extLst>
              <a:ext uri="{FF2B5EF4-FFF2-40B4-BE49-F238E27FC236}">
                <a16:creationId xmlns:a16="http://schemas.microsoft.com/office/drawing/2014/main" xmlns="" id="{77993DE8-B79B-4E3C-A57C-F5DAD3CAC17C}"/>
              </a:ext>
            </a:extLst>
          </p:cNvPr>
          <p:cNvGraphicFramePr>
            <a:graphicFrameLocks noGrp="1"/>
          </p:cNvGraphicFramePr>
          <p:nvPr/>
        </p:nvGraphicFramePr>
        <p:xfrm>
          <a:off x="6404430" y="2763044"/>
          <a:ext cx="5308600" cy="1238250"/>
        </p:xfrm>
        <a:graphic>
          <a:graphicData uri="http://schemas.openxmlformats.org/drawingml/2006/table">
            <a:tbl>
              <a:tblPr firstRow="1" bandRow="1">
                <a:tableStyleId>{5C22544A-7EE6-4342-B048-85BDC9FD1C3A}</a:tableStyleId>
              </a:tblPr>
              <a:tblGrid>
                <a:gridCol w="2654300">
                  <a:extLst>
                    <a:ext uri="{9D8B030D-6E8A-4147-A177-3AD203B41FA5}">
                      <a16:colId xmlns:a16="http://schemas.microsoft.com/office/drawing/2014/main" xmlns="" val="3397786899"/>
                    </a:ext>
                  </a:extLst>
                </a:gridCol>
                <a:gridCol w="2654300">
                  <a:extLst>
                    <a:ext uri="{9D8B030D-6E8A-4147-A177-3AD203B41FA5}">
                      <a16:colId xmlns:a16="http://schemas.microsoft.com/office/drawing/2014/main" xmlns="" val="841768734"/>
                    </a:ext>
                  </a:extLst>
                </a:gridCol>
              </a:tblGrid>
              <a:tr h="304800">
                <a:tc>
                  <a:txBody>
                    <a:bodyPr/>
                    <a:lstStyle/>
                    <a:p>
                      <a:pPr algn="ctr" rtl="0" fontAlgn="ctr"/>
                      <a:r>
                        <a:rPr lang="en-US" sz="2000" u="none" strike="noStrike">
                          <a:solidFill>
                            <a:schemeClr val="bg2"/>
                          </a:solidFill>
                          <a:effectLst/>
                        </a:rPr>
                        <a:t>Requirement</a:t>
                      </a:r>
                      <a:endParaRPr lang="en-US" sz="2000" b="1" i="0" u="none" strike="noStrike">
                        <a:solidFill>
                          <a:schemeClr val="bg2"/>
                        </a:solidFill>
                        <a:effectLst/>
                        <a:latin typeface="Calibri" panose="020F0502020204030204" pitchFamily="34" charset="0"/>
                      </a:endParaRPr>
                    </a:p>
                  </a:txBody>
                  <a:tcPr marL="9525" marR="9525" marT="9525" marB="0" anchor="ctr"/>
                </a:tc>
                <a:tc>
                  <a:txBody>
                    <a:bodyPr/>
                    <a:lstStyle/>
                    <a:p>
                      <a:pPr algn="ctr" rtl="0" fontAlgn="ctr"/>
                      <a:r>
                        <a:rPr lang="en-US" sz="2000" u="none" strike="noStrike">
                          <a:solidFill>
                            <a:schemeClr val="bg2"/>
                          </a:solidFill>
                          <a:effectLst/>
                        </a:rPr>
                        <a:t>Test Case</a:t>
                      </a:r>
                      <a:endParaRPr lang="en-US" sz="2000" b="1" i="0" u="none" strike="noStrike">
                        <a:solidFill>
                          <a:schemeClr val="bg2"/>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xmlns="" val="3591623094"/>
                  </a:ext>
                </a:extLst>
              </a:tr>
              <a:tr h="314325">
                <a:tc>
                  <a:txBody>
                    <a:bodyPr/>
                    <a:lstStyle/>
                    <a:p>
                      <a:pPr algn="ctr" rtl="0" fontAlgn="ctr"/>
                      <a:r>
                        <a:rPr lang="en-US" sz="1800" u="none" strike="noStrike">
                          <a:effectLst/>
                        </a:rPr>
                        <a:t>Requirement 1</a:t>
                      </a:r>
                      <a:endParaRPr lang="en-US" sz="1800" b="0" i="0" u="none" strike="noStrike">
                        <a:solidFill>
                          <a:srgbClr val="000000"/>
                        </a:solidFill>
                        <a:effectLst/>
                        <a:latin typeface="Calibri" panose="020F0502020204030204" pitchFamily="34" charset="0"/>
                      </a:endParaRPr>
                    </a:p>
                  </a:txBody>
                  <a:tcPr marL="9525" marR="9525" marT="9525" marB="0" anchor="ctr"/>
                </a:tc>
                <a:tc>
                  <a:txBody>
                    <a:bodyPr/>
                    <a:lstStyle/>
                    <a:p>
                      <a:pPr algn="l" rtl="0" fontAlgn="ctr"/>
                      <a:r>
                        <a:rPr lang="en-US" sz="1800" u="none" strike="noStrike" dirty="0">
                          <a:solidFill>
                            <a:srgbClr val="00B050"/>
                          </a:solidFill>
                          <a:effectLst/>
                        </a:rPr>
                        <a:t>Test Case 1</a:t>
                      </a:r>
                      <a:r>
                        <a:rPr lang="en-US" sz="1800" u="none" strike="noStrike" dirty="0">
                          <a:effectLst/>
                        </a:rPr>
                        <a:t>, </a:t>
                      </a:r>
                      <a:r>
                        <a:rPr lang="en-US" sz="1800" u="none" strike="noStrike" dirty="0">
                          <a:solidFill>
                            <a:srgbClr val="00B0F0"/>
                          </a:solidFill>
                          <a:effectLst/>
                        </a:rPr>
                        <a:t>Test Case 2</a:t>
                      </a:r>
                      <a:endParaRPr lang="en-US" sz="1800" b="0" i="0" u="none" strike="noStrike" dirty="0">
                        <a:solidFill>
                          <a:srgbClr val="00B0F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xmlns="" val="2800060064"/>
                  </a:ext>
                </a:extLst>
              </a:tr>
              <a:tr h="304800">
                <a:tc>
                  <a:txBody>
                    <a:bodyPr/>
                    <a:lstStyle/>
                    <a:p>
                      <a:pPr algn="ctr" rtl="0" fontAlgn="ctr"/>
                      <a:r>
                        <a:rPr lang="en-US" sz="1800" u="none" strike="noStrike">
                          <a:effectLst/>
                        </a:rPr>
                        <a:t>Requirement 2</a:t>
                      </a:r>
                      <a:endParaRPr lang="en-US" sz="1800" b="0" i="0" u="none" strike="noStrike">
                        <a:solidFill>
                          <a:srgbClr val="000000"/>
                        </a:solidFill>
                        <a:effectLst/>
                        <a:latin typeface="Calibri" panose="020F0502020204030204" pitchFamily="34" charset="0"/>
                      </a:endParaRPr>
                    </a:p>
                  </a:txBody>
                  <a:tcPr marL="9525" marR="9525" marT="9525" marB="0" anchor="ctr"/>
                </a:tc>
                <a:tc>
                  <a:txBody>
                    <a:bodyPr/>
                    <a:lstStyle/>
                    <a:p>
                      <a:pPr algn="l" rtl="0" fontAlgn="ctr"/>
                      <a:r>
                        <a:rPr lang="en-US" sz="1800" u="none" strike="noStrike" dirty="0">
                          <a:solidFill>
                            <a:srgbClr val="00B0F0"/>
                          </a:solidFill>
                          <a:effectLst/>
                        </a:rPr>
                        <a:t>Test Case 2</a:t>
                      </a:r>
                      <a:r>
                        <a:rPr lang="en-US" sz="1800" u="none" strike="noStrike" dirty="0">
                          <a:effectLst/>
                        </a:rPr>
                        <a:t>, </a:t>
                      </a:r>
                      <a:r>
                        <a:rPr lang="en-US" sz="1800" u="none" strike="noStrike" dirty="0">
                          <a:solidFill>
                            <a:srgbClr val="7030A0"/>
                          </a:solidFill>
                          <a:effectLst/>
                        </a:rPr>
                        <a:t>Test Case 3</a:t>
                      </a:r>
                      <a:endParaRPr lang="en-US" sz="1800" b="0" i="0" u="none" strike="noStrike" dirty="0">
                        <a:solidFill>
                          <a:srgbClr val="7030A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xmlns="" val="1611504342"/>
                  </a:ext>
                </a:extLst>
              </a:tr>
              <a:tr h="304800">
                <a:tc>
                  <a:txBody>
                    <a:bodyPr/>
                    <a:lstStyle/>
                    <a:p>
                      <a:pPr algn="ctr" rtl="0" fontAlgn="ctr"/>
                      <a:r>
                        <a:rPr lang="en-US" sz="1800" u="none" strike="noStrike">
                          <a:effectLst/>
                        </a:rPr>
                        <a:t>Requirement 3</a:t>
                      </a:r>
                      <a:endParaRPr lang="en-US" sz="1800" b="0" i="0" u="none" strike="noStrike">
                        <a:solidFill>
                          <a:srgbClr val="000000"/>
                        </a:solidFill>
                        <a:effectLst/>
                        <a:latin typeface="Calibri" panose="020F0502020204030204" pitchFamily="34" charset="0"/>
                      </a:endParaRPr>
                    </a:p>
                  </a:txBody>
                  <a:tcPr marL="9525" marR="9525" marT="9525" marB="0" anchor="ctr"/>
                </a:tc>
                <a:tc>
                  <a:txBody>
                    <a:bodyPr/>
                    <a:lstStyle/>
                    <a:p>
                      <a:pPr algn="l" rtl="0" fontAlgn="ctr"/>
                      <a:r>
                        <a:rPr lang="en-US" sz="1800" u="none" strike="noStrike" dirty="0">
                          <a:solidFill>
                            <a:srgbClr val="7030A0"/>
                          </a:solidFill>
                          <a:effectLst/>
                        </a:rPr>
                        <a:t>Test Case 3</a:t>
                      </a:r>
                      <a:endParaRPr lang="en-US" sz="1800" b="0" i="0" u="none" strike="noStrike" dirty="0">
                        <a:solidFill>
                          <a:srgbClr val="7030A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xmlns="" val="1923643581"/>
                  </a:ext>
                </a:extLst>
              </a:tr>
            </a:tbl>
          </a:graphicData>
        </a:graphic>
      </p:graphicFrame>
    </p:spTree>
    <p:extLst>
      <p:ext uri="{BB962C8B-B14F-4D97-AF65-F5344CB8AC3E}">
        <p14:creationId xmlns:p14="http://schemas.microsoft.com/office/powerpoint/2010/main" val="41768698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423E2-31E0-400E-A4DA-5167493CF8B3}"/>
              </a:ext>
            </a:extLst>
          </p:cNvPr>
          <p:cNvSpPr>
            <a:spLocks noGrp="1"/>
          </p:cNvSpPr>
          <p:nvPr>
            <p:ph type="title"/>
          </p:nvPr>
        </p:nvSpPr>
        <p:spPr/>
        <p:txBody>
          <a:bodyPr/>
          <a:lstStyle/>
          <a:p>
            <a:r>
              <a:rPr lang="en-US" dirty="0"/>
              <a:t>Documenting Test Cases</a:t>
            </a:r>
          </a:p>
        </p:txBody>
      </p:sp>
      <p:sp>
        <p:nvSpPr>
          <p:cNvPr id="3" name="Content Placeholder 2">
            <a:extLst>
              <a:ext uri="{FF2B5EF4-FFF2-40B4-BE49-F238E27FC236}">
                <a16:creationId xmlns:a16="http://schemas.microsoft.com/office/drawing/2014/main" xmlns="" id="{82D539F8-268C-4F5F-878D-004B81BB701A}"/>
              </a:ext>
            </a:extLst>
          </p:cNvPr>
          <p:cNvSpPr>
            <a:spLocks noGrp="1"/>
          </p:cNvSpPr>
          <p:nvPr>
            <p:ph sz="half" idx="1"/>
          </p:nvPr>
        </p:nvSpPr>
        <p:spPr>
          <a:xfrm>
            <a:off x="1066799" y="2103120"/>
            <a:ext cx="6001327" cy="3749040"/>
          </a:xfrm>
        </p:spPr>
        <p:txBody>
          <a:bodyPr>
            <a:normAutofit fontScale="92500" lnSpcReduction="10000"/>
          </a:bodyPr>
          <a:lstStyle/>
          <a:p>
            <a:r>
              <a:rPr lang="en-US" sz="2800" dirty="0">
                <a:solidFill>
                  <a:srgbClr val="FFFF00"/>
                </a:solidFill>
              </a:rPr>
              <a:t>Human</a:t>
            </a:r>
            <a:r>
              <a:rPr lang="en-US" sz="2800" dirty="0"/>
              <a:t> and </a:t>
            </a:r>
            <a:r>
              <a:rPr lang="en-US" sz="2800" dirty="0">
                <a:solidFill>
                  <a:srgbClr val="00B050"/>
                </a:solidFill>
              </a:rPr>
              <a:t>machine</a:t>
            </a:r>
            <a:r>
              <a:rPr lang="en-US" sz="2800" dirty="0"/>
              <a:t> readable</a:t>
            </a:r>
          </a:p>
          <a:p>
            <a:endParaRPr lang="en-US" sz="2800" dirty="0"/>
          </a:p>
          <a:p>
            <a:r>
              <a:rPr lang="en-US" sz="2800" dirty="0"/>
              <a:t>Capture editor, edit date, coverage</a:t>
            </a:r>
          </a:p>
          <a:p>
            <a:endParaRPr lang="en-US" sz="2800" dirty="0"/>
          </a:p>
          <a:p>
            <a:r>
              <a:rPr lang="en-US" sz="2800" dirty="0"/>
              <a:t>Record and save within the validation folder</a:t>
            </a:r>
          </a:p>
          <a:p>
            <a:pPr lvl="1"/>
            <a:r>
              <a:rPr lang="en-US" sz="2400" dirty="0" err="1"/>
              <a:t>working_dir</a:t>
            </a:r>
            <a:r>
              <a:rPr lang="en-US" sz="2400" dirty="0"/>
              <a:t>/validation/test_cases</a:t>
            </a:r>
          </a:p>
        </p:txBody>
      </p:sp>
      <p:pic>
        <p:nvPicPr>
          <p:cNvPr id="8" name="Content Placeholder 7" descr="Compass">
            <a:extLst>
              <a:ext uri="{FF2B5EF4-FFF2-40B4-BE49-F238E27FC236}">
                <a16:creationId xmlns:a16="http://schemas.microsoft.com/office/drawing/2014/main" xmlns="" id="{B25416DE-A748-45EF-8F65-4EDD5F1E8EDA}"/>
              </a:ext>
            </a:extLst>
          </p:cNvPr>
          <p:cNvPicPr>
            <a:picLocks noGrp="1" noChangeAspect="1"/>
          </p:cNvPicPr>
          <p:nvPr>
            <p:ph sz="half" idx="2"/>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7068127" y="2031854"/>
            <a:ext cx="1780309" cy="1780309"/>
          </a:xfrm>
        </p:spPr>
      </p:pic>
      <p:pic>
        <p:nvPicPr>
          <p:cNvPr id="11" name="Graphic 10" descr="Map with pin">
            <a:extLst>
              <a:ext uri="{FF2B5EF4-FFF2-40B4-BE49-F238E27FC236}">
                <a16:creationId xmlns:a16="http://schemas.microsoft.com/office/drawing/2014/main" xmlns="" id="{E0273170-07C5-412E-B12A-052240D036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8671790" y="2619086"/>
            <a:ext cx="2682010" cy="2682010"/>
          </a:xfrm>
          <a:prstGeom prst="rect">
            <a:avLst/>
          </a:prstGeom>
        </p:spPr>
      </p:pic>
    </p:spTree>
    <p:extLst>
      <p:ext uri="{BB962C8B-B14F-4D97-AF65-F5344CB8AC3E}">
        <p14:creationId xmlns:p14="http://schemas.microsoft.com/office/powerpoint/2010/main" val="22230156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2A5C6520-E553-4CE9-9418-F1D243821CB8}"/>
              </a:ext>
            </a:extLst>
          </p:cNvPr>
          <p:cNvPicPr>
            <a:picLocks noChangeAspect="1"/>
          </p:cNvPicPr>
          <p:nvPr/>
        </p:nvPicPr>
        <p:blipFill>
          <a:blip r:embed="rId3"/>
          <a:stretch>
            <a:fillRect/>
          </a:stretch>
        </p:blipFill>
        <p:spPr>
          <a:xfrm>
            <a:off x="0" y="792106"/>
            <a:ext cx="12192000" cy="5273787"/>
          </a:xfrm>
          <a:prstGeom prst="rect">
            <a:avLst/>
          </a:prstGeom>
        </p:spPr>
      </p:pic>
    </p:spTree>
    <p:extLst>
      <p:ext uri="{BB962C8B-B14F-4D97-AF65-F5344CB8AC3E}">
        <p14:creationId xmlns:p14="http://schemas.microsoft.com/office/powerpoint/2010/main" val="25993570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23DFFFAD-8E89-4603-8FD2-D3EDC40EAFC9}"/>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75A57933-9AAC-4344-B595-691D53A6140F}"/>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dirty="0"/>
                <a:t>Requirements</a:t>
              </a:r>
            </a:p>
          </p:txBody>
        </p:sp>
        <p:sp>
          <p:nvSpPr>
            <p:cNvPr id="5" name="Freeform: Shape 4">
              <a:extLst>
                <a:ext uri="{FF2B5EF4-FFF2-40B4-BE49-F238E27FC236}">
                  <a16:creationId xmlns:a16="http://schemas.microsoft.com/office/drawing/2014/main" xmlns="" id="{E801586F-9FAB-40B7-BAFD-C37C450438D3}"/>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Record the expectations, goals, and risks of project</a:t>
              </a:r>
            </a:p>
          </p:txBody>
        </p:sp>
        <p:sp>
          <p:nvSpPr>
            <p:cNvPr id="6" name="Oval 5">
              <a:extLst>
                <a:ext uri="{FF2B5EF4-FFF2-40B4-BE49-F238E27FC236}">
                  <a16:creationId xmlns:a16="http://schemas.microsoft.com/office/drawing/2014/main" xmlns="" id="{13249E68-1460-4E33-AB1B-0C8792EB626B}"/>
                </a:ext>
              </a:extLst>
            </p:cNvPr>
            <p:cNvSpPr/>
            <p:nvPr/>
          </p:nvSpPr>
          <p:spPr>
            <a:xfrm>
              <a:off x="482452"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BB0FD638-F18A-4A1D-B143-BF37FA3F2108}"/>
                </a:ext>
              </a:extLst>
            </p:cNvPr>
            <p:cNvSpPr/>
            <p:nvPr/>
          </p:nvSpPr>
          <p:spPr>
            <a:xfrm>
              <a:off x="575150" y="2281030"/>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94CA8BB0-9B3A-491E-A1A6-94C9E14FB2C9}"/>
                </a:ext>
              </a:extLst>
            </p:cNvPr>
            <p:cNvSpPr/>
            <p:nvPr/>
          </p:nvSpPr>
          <p:spPr>
            <a:xfrm>
              <a:off x="797626" y="2318109"/>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764EA8DF-3F9A-420B-8F10-7325CF2CCE17}"/>
                </a:ext>
              </a:extLst>
            </p:cNvPr>
            <p:cNvSpPr/>
            <p:nvPr/>
          </p:nvSpPr>
          <p:spPr>
            <a:xfrm>
              <a:off x="983022" y="211417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Oval 9">
              <a:extLst>
                <a:ext uri="{FF2B5EF4-FFF2-40B4-BE49-F238E27FC236}">
                  <a16:creationId xmlns:a16="http://schemas.microsoft.com/office/drawing/2014/main" xmlns="" id="{9438C699-F1CD-40C7-BE7C-0C8047D1D68E}"/>
                </a:ext>
              </a:extLst>
            </p:cNvPr>
            <p:cNvSpPr/>
            <p:nvPr/>
          </p:nvSpPr>
          <p:spPr>
            <a:xfrm>
              <a:off x="1224037" y="2040015"/>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5476AAC9-55FA-4CC3-B18B-C0C118B09A55}"/>
                </a:ext>
              </a:extLst>
            </p:cNvPr>
            <p:cNvSpPr/>
            <p:nvPr/>
          </p:nvSpPr>
          <p:spPr>
            <a:xfrm>
              <a:off x="1520670" y="216979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32AE1A20-AC94-4258-916F-B9A92C126121}"/>
                </a:ext>
              </a:extLst>
            </p:cNvPr>
            <p:cNvSpPr/>
            <p:nvPr/>
          </p:nvSpPr>
          <p:spPr>
            <a:xfrm>
              <a:off x="1706067" y="2262490"/>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181380E6-D879-47DF-9204-EBC9B429BC8B}"/>
                </a:ext>
              </a:extLst>
            </p:cNvPr>
            <p:cNvSpPr/>
            <p:nvPr/>
          </p:nvSpPr>
          <p:spPr>
            <a:xfrm>
              <a:off x="1965621"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a:extLst>
                <a:ext uri="{FF2B5EF4-FFF2-40B4-BE49-F238E27FC236}">
                  <a16:creationId xmlns:a16="http://schemas.microsoft.com/office/drawing/2014/main" xmlns="" id="{22101CE8-97EA-4094-B3EB-D7573BF9D092}"/>
                </a:ext>
              </a:extLst>
            </p:cNvPr>
            <p:cNvSpPr/>
            <p:nvPr/>
          </p:nvSpPr>
          <p:spPr>
            <a:xfrm>
              <a:off x="1584135" y="248726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869695B8-90CF-4E34-B41E-AF10DF765788}"/>
                </a:ext>
              </a:extLst>
            </p:cNvPr>
            <p:cNvSpPr/>
            <p:nvPr/>
          </p:nvSpPr>
          <p:spPr>
            <a:xfrm>
              <a:off x="1112799" y="2281030"/>
              <a:ext cx="340523" cy="34052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DDB0E6E0-A988-4209-9407-5A3A178CE105}"/>
                </a:ext>
              </a:extLst>
            </p:cNvPr>
            <p:cNvSpPr/>
            <p:nvPr/>
          </p:nvSpPr>
          <p:spPr>
            <a:xfrm>
              <a:off x="1109025" y="309016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FF38F35F-FB92-4004-B928-854DD53E2783}"/>
                </a:ext>
              </a:extLst>
            </p:cNvPr>
            <p:cNvSpPr/>
            <p:nvPr/>
          </p:nvSpPr>
          <p:spPr>
            <a:xfrm>
              <a:off x="500992" y="3152392"/>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FBA632ED-D38B-4AA6-ADC0-E780FEF7F218}"/>
                </a:ext>
              </a:extLst>
            </p:cNvPr>
            <p:cNvSpPr/>
            <p:nvPr/>
          </p:nvSpPr>
          <p:spPr>
            <a:xfrm>
              <a:off x="779086" y="3300708"/>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08875CF7-8D5A-4D76-85BF-511DAA2EEBF5}"/>
                </a:ext>
              </a:extLst>
            </p:cNvPr>
            <p:cNvSpPr/>
            <p:nvPr/>
          </p:nvSpPr>
          <p:spPr>
            <a:xfrm>
              <a:off x="1168418" y="354172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EB890246-CB44-4377-B195-77E8E2549097}"/>
                </a:ext>
              </a:extLst>
            </p:cNvPr>
            <p:cNvSpPr/>
            <p:nvPr/>
          </p:nvSpPr>
          <p:spPr>
            <a:xfrm>
              <a:off x="1242576" y="3300708"/>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AE0C68C6-3A21-4240-BDE7-4C9167738E08}"/>
                </a:ext>
              </a:extLst>
            </p:cNvPr>
            <p:cNvSpPr/>
            <p:nvPr/>
          </p:nvSpPr>
          <p:spPr>
            <a:xfrm>
              <a:off x="1427972" y="356026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32CB204B-753D-4E74-A0DF-1487DA6463DD}"/>
                </a:ext>
              </a:extLst>
            </p:cNvPr>
            <p:cNvSpPr/>
            <p:nvPr/>
          </p:nvSpPr>
          <p:spPr>
            <a:xfrm>
              <a:off x="1594829" y="3263629"/>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6C2A9779-547F-4CDA-8C26-23F74F378431}"/>
                </a:ext>
              </a:extLst>
            </p:cNvPr>
            <p:cNvSpPr/>
            <p:nvPr/>
          </p:nvSpPr>
          <p:spPr>
            <a:xfrm>
              <a:off x="2002700" y="3189471"/>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Arrow: Chevron 23">
              <a:extLst>
                <a:ext uri="{FF2B5EF4-FFF2-40B4-BE49-F238E27FC236}">
                  <a16:creationId xmlns:a16="http://schemas.microsoft.com/office/drawing/2014/main" xmlns="" id="{B7C026AC-8058-443D-905F-522C7EE94343}"/>
                </a:ext>
              </a:extLst>
            </p:cNvPr>
            <p:cNvSpPr/>
            <p:nvPr/>
          </p:nvSpPr>
          <p:spPr>
            <a:xfrm>
              <a:off x="2291048" y="2317801"/>
              <a:ext cx="611153" cy="1166758"/>
            </a:xfrm>
            <a:prstGeom prst="chevron">
              <a:avLst>
                <a:gd name="adj" fmla="val 62310"/>
              </a:avLst>
            </a:prstGeom>
            <a:solidFill>
              <a:schemeClr val="tx2"/>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xmlns="" id="{455763D7-F704-4058-AB0D-EC4B863A77D8}"/>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R Package Development</a:t>
              </a:r>
            </a:p>
          </p:txBody>
        </p:sp>
        <p:sp>
          <p:nvSpPr>
            <p:cNvPr id="26" name="Freeform: Shape 25">
              <a:extLst>
                <a:ext uri="{FF2B5EF4-FFF2-40B4-BE49-F238E27FC236}">
                  <a16:creationId xmlns:a16="http://schemas.microsoft.com/office/drawing/2014/main" xmlns="" id="{07DE5C68-29C6-4859-8D04-069B1BDB1EA8}"/>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Implementation of requirements into R package</a:t>
              </a:r>
            </a:p>
          </p:txBody>
        </p:sp>
        <p:sp>
          <p:nvSpPr>
            <p:cNvPr id="27" name="Arrow: Chevron 26">
              <a:extLst>
                <a:ext uri="{FF2B5EF4-FFF2-40B4-BE49-F238E27FC236}">
                  <a16:creationId xmlns:a16="http://schemas.microsoft.com/office/drawing/2014/main" xmlns="" id="{D5056F0C-62F5-44BC-9BBC-FF4F3DCB3BCA}"/>
                </a:ext>
              </a:extLst>
            </p:cNvPr>
            <p:cNvSpPr/>
            <p:nvPr/>
          </p:nvSpPr>
          <p:spPr>
            <a:xfrm>
              <a:off x="4877738" y="2317801"/>
              <a:ext cx="611153" cy="1166758"/>
            </a:xfrm>
            <a:prstGeom prst="chevron">
              <a:avLst>
                <a:gd name="adj" fmla="val 62310"/>
              </a:avLst>
            </a:prstGeom>
            <a:solidFill>
              <a:schemeClr val="tx2"/>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8" name="Freeform: Shape 27">
              <a:extLst>
                <a:ext uri="{FF2B5EF4-FFF2-40B4-BE49-F238E27FC236}">
                  <a16:creationId xmlns:a16="http://schemas.microsoft.com/office/drawing/2014/main" xmlns="" id="{44F99A12-4805-4711-A240-C896C1E1B5BD}"/>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Test Cases</a:t>
              </a:r>
            </a:p>
          </p:txBody>
        </p:sp>
        <p:sp>
          <p:nvSpPr>
            <p:cNvPr id="29" name="Freeform: Shape 28">
              <a:extLst>
                <a:ext uri="{FF2B5EF4-FFF2-40B4-BE49-F238E27FC236}">
                  <a16:creationId xmlns:a16="http://schemas.microsoft.com/office/drawing/2014/main" xmlns="" id="{DECF1184-307C-4B06-903A-D491CFA00D71}"/>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Describes how code meets specifications</a:t>
              </a:r>
            </a:p>
          </p:txBody>
        </p:sp>
        <p:sp>
          <p:nvSpPr>
            <p:cNvPr id="30" name="Arrow: Chevron 29">
              <a:extLst>
                <a:ext uri="{FF2B5EF4-FFF2-40B4-BE49-F238E27FC236}">
                  <a16:creationId xmlns:a16="http://schemas.microsoft.com/office/drawing/2014/main" xmlns="" id="{1FA40F00-D73B-422F-91A3-A026C47B3C8E}"/>
                </a:ext>
              </a:extLst>
            </p:cNvPr>
            <p:cNvSpPr/>
            <p:nvPr/>
          </p:nvSpPr>
          <p:spPr>
            <a:xfrm>
              <a:off x="7155672" y="2317801"/>
              <a:ext cx="611153" cy="1166758"/>
            </a:xfrm>
            <a:prstGeom prst="chevron">
              <a:avLst>
                <a:gd name="adj" fmla="val 62310"/>
              </a:avLst>
            </a:prstGeom>
            <a:solidFill>
              <a:srgbClr val="00B050"/>
            </a:solidFill>
            <a:ln>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sp>
          <p:nvSpPr>
            <p:cNvPr id="31" name="Freeform: Shape 30">
              <a:extLst>
                <a:ext uri="{FF2B5EF4-FFF2-40B4-BE49-F238E27FC236}">
                  <a16:creationId xmlns:a16="http://schemas.microsoft.com/office/drawing/2014/main" xmlns="" id="{58365847-23EA-4B7D-8D25-CF2C692DB71B}"/>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Test Code</a:t>
              </a:r>
            </a:p>
          </p:txBody>
        </p:sp>
        <p:sp>
          <p:nvSpPr>
            <p:cNvPr id="32" name="Freeform: Shape 31">
              <a:extLst>
                <a:ext uri="{FF2B5EF4-FFF2-40B4-BE49-F238E27FC236}">
                  <a16:creationId xmlns:a16="http://schemas.microsoft.com/office/drawing/2014/main" xmlns="" id="{2197EC6A-DD42-495A-9041-5921D0F69863}"/>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Implementation of the test cases in code</a:t>
              </a:r>
            </a:p>
          </p:txBody>
        </p:sp>
        <p:sp>
          <p:nvSpPr>
            <p:cNvPr id="33" name="Arrow: Chevron 32">
              <a:extLst>
                <a:ext uri="{FF2B5EF4-FFF2-40B4-BE49-F238E27FC236}">
                  <a16:creationId xmlns:a16="http://schemas.microsoft.com/office/drawing/2014/main" xmlns="" id="{9D26EF0F-50D0-4116-864F-56DE89708FFC}"/>
                </a:ext>
              </a:extLst>
            </p:cNvPr>
            <p:cNvSpPr/>
            <p:nvPr/>
          </p:nvSpPr>
          <p:spPr>
            <a:xfrm>
              <a:off x="9382099" y="2317801"/>
              <a:ext cx="611153" cy="1166758"/>
            </a:xfrm>
            <a:prstGeom prst="chevron">
              <a:avLst>
                <a:gd name="adj" fmla="val 6231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4" name="Freeform: Shape 33">
              <a:extLst>
                <a:ext uri="{FF2B5EF4-FFF2-40B4-BE49-F238E27FC236}">
                  <a16:creationId xmlns:a16="http://schemas.microsoft.com/office/drawing/2014/main" xmlns="" id="{B8F14155-9CA0-479F-984B-4843DF8558AF}"/>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bg1"/>
                  </a:solidFill>
                </a:rPr>
                <a:t>Validation Report</a:t>
              </a:r>
            </a:p>
          </p:txBody>
        </p:sp>
        <p:sp>
          <p:nvSpPr>
            <p:cNvPr id="35" name="Freeform: Shape 34">
              <a:extLst>
                <a:ext uri="{FF2B5EF4-FFF2-40B4-BE49-F238E27FC236}">
                  <a16:creationId xmlns:a16="http://schemas.microsoft.com/office/drawing/2014/main" xmlns="" id="{9797CC47-3256-4005-AD41-41E684DF2855}"/>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Combines all prior content into report documenting proof that code meets specifications</a:t>
              </a:r>
            </a:p>
          </p:txBody>
        </p:sp>
      </p:grpSp>
    </p:spTree>
    <p:extLst>
      <p:ext uri="{BB962C8B-B14F-4D97-AF65-F5344CB8AC3E}">
        <p14:creationId xmlns:p14="http://schemas.microsoft.com/office/powerpoint/2010/main" val="36195854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7CF11F-2CEC-4034-B2A7-1434887A7DD3}"/>
              </a:ext>
            </a:extLst>
          </p:cNvPr>
          <p:cNvSpPr>
            <a:spLocks noGrp="1"/>
          </p:cNvSpPr>
          <p:nvPr>
            <p:ph type="title"/>
          </p:nvPr>
        </p:nvSpPr>
        <p:spPr/>
        <p:txBody>
          <a:bodyPr/>
          <a:lstStyle/>
          <a:p>
            <a:r>
              <a:rPr lang="en-US" dirty="0"/>
              <a:t>Test Code</a:t>
            </a:r>
          </a:p>
        </p:txBody>
      </p:sp>
      <p:sp>
        <p:nvSpPr>
          <p:cNvPr id="3" name="Content Placeholder 2">
            <a:extLst>
              <a:ext uri="{FF2B5EF4-FFF2-40B4-BE49-F238E27FC236}">
                <a16:creationId xmlns:a16="http://schemas.microsoft.com/office/drawing/2014/main" xmlns="" id="{32D04748-23A3-4767-8C4B-B7A898573716}"/>
              </a:ext>
            </a:extLst>
          </p:cNvPr>
          <p:cNvSpPr>
            <a:spLocks noGrp="1"/>
          </p:cNvSpPr>
          <p:nvPr>
            <p:ph sz="half" idx="1"/>
          </p:nvPr>
        </p:nvSpPr>
        <p:spPr/>
        <p:txBody>
          <a:bodyPr>
            <a:normAutofit/>
          </a:bodyPr>
          <a:lstStyle/>
          <a:p>
            <a:r>
              <a:rPr lang="en-US" sz="2400" dirty="0"/>
              <a:t>Implementation of test cases as code</a:t>
            </a:r>
          </a:p>
          <a:p>
            <a:endParaRPr lang="en-US" sz="2400" dirty="0"/>
          </a:p>
          <a:p>
            <a:r>
              <a:rPr lang="en-US" sz="2400" dirty="0"/>
              <a:t>Uses {</a:t>
            </a:r>
            <a:r>
              <a:rPr lang="en-US" sz="2400" dirty="0" err="1"/>
              <a:t>testthat</a:t>
            </a:r>
            <a:r>
              <a:rPr lang="en-US" sz="2400" dirty="0"/>
              <a:t>} as a familiar testing framework</a:t>
            </a:r>
          </a:p>
          <a:p>
            <a:pPr lvl="1"/>
            <a:r>
              <a:rPr lang="en-US" sz="2000" dirty="0"/>
              <a:t>Self contained</a:t>
            </a:r>
          </a:p>
          <a:p>
            <a:pPr lvl="1"/>
            <a:r>
              <a:rPr lang="en-US" sz="2000" dirty="0"/>
              <a:t>Clear expectations</a:t>
            </a:r>
          </a:p>
          <a:p>
            <a:pPr marL="0" indent="0">
              <a:buNone/>
            </a:pPr>
            <a:endParaRPr lang="en-US" sz="2400" dirty="0"/>
          </a:p>
          <a:p>
            <a:pPr lvl="1"/>
            <a:endParaRPr lang="en-US" sz="2000" dirty="0"/>
          </a:p>
          <a:p>
            <a:pPr lvl="1"/>
            <a:endParaRPr lang="en-US" sz="2000" dirty="0"/>
          </a:p>
          <a:p>
            <a:pPr lvl="1"/>
            <a:endParaRPr lang="en-US" sz="2000" dirty="0"/>
          </a:p>
          <a:p>
            <a:pPr lvl="1"/>
            <a:endParaRPr lang="en-US" sz="2000" dirty="0"/>
          </a:p>
          <a:p>
            <a:pPr marL="457200" lvl="1" indent="0">
              <a:buNone/>
            </a:pPr>
            <a:endParaRPr lang="en-US" sz="2000" dirty="0"/>
          </a:p>
        </p:txBody>
      </p:sp>
      <p:pic>
        <p:nvPicPr>
          <p:cNvPr id="6" name="Picture 5" descr="Graphical user interface, icon&#10;&#10;Description automatically generated">
            <a:extLst>
              <a:ext uri="{FF2B5EF4-FFF2-40B4-BE49-F238E27FC236}">
                <a16:creationId xmlns:a16="http://schemas.microsoft.com/office/drawing/2014/main" xmlns="" id="{95D8FB47-276B-457D-B63B-E90C80721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1067" y="1320084"/>
            <a:ext cx="3638849" cy="4217831"/>
          </a:xfrm>
          <a:prstGeom prst="rect">
            <a:avLst/>
          </a:prstGeom>
        </p:spPr>
      </p:pic>
    </p:spTree>
    <p:extLst>
      <p:ext uri="{BB962C8B-B14F-4D97-AF65-F5344CB8AC3E}">
        <p14:creationId xmlns:p14="http://schemas.microsoft.com/office/powerpoint/2010/main" val="36079266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7CF11F-2CEC-4034-B2A7-1434887A7DD3}"/>
              </a:ext>
            </a:extLst>
          </p:cNvPr>
          <p:cNvSpPr>
            <a:spLocks noGrp="1"/>
          </p:cNvSpPr>
          <p:nvPr>
            <p:ph type="title"/>
          </p:nvPr>
        </p:nvSpPr>
        <p:spPr/>
        <p:txBody>
          <a:bodyPr/>
          <a:lstStyle/>
          <a:p>
            <a:r>
              <a:rPr lang="en-US"/>
              <a:t>{</a:t>
            </a:r>
            <a:r>
              <a:rPr lang="en-US" err="1"/>
              <a:t>testthat</a:t>
            </a:r>
            <a:r>
              <a:rPr lang="en-US"/>
              <a:t>}</a:t>
            </a:r>
          </a:p>
        </p:txBody>
      </p:sp>
      <p:sp>
        <p:nvSpPr>
          <p:cNvPr id="3" name="Content Placeholder 2">
            <a:extLst>
              <a:ext uri="{FF2B5EF4-FFF2-40B4-BE49-F238E27FC236}">
                <a16:creationId xmlns:a16="http://schemas.microsoft.com/office/drawing/2014/main" xmlns="" id="{32D04748-23A3-4767-8C4B-B7A898573716}"/>
              </a:ext>
            </a:extLst>
          </p:cNvPr>
          <p:cNvSpPr>
            <a:spLocks noGrp="1"/>
          </p:cNvSpPr>
          <p:nvPr>
            <p:ph sz="half" idx="1"/>
          </p:nvPr>
        </p:nvSpPr>
        <p:spPr/>
        <p:txBody>
          <a:bodyPr/>
          <a:lstStyle/>
          <a:p>
            <a:r>
              <a:rPr lang="en-US"/>
              <a:t>Reporter Object</a:t>
            </a:r>
          </a:p>
          <a:p>
            <a:pPr lvl="1"/>
            <a:r>
              <a:rPr lang="en-US"/>
              <a:t>Captures each expectation result</a:t>
            </a:r>
          </a:p>
          <a:p>
            <a:pPr lvl="1"/>
            <a:r>
              <a:rPr lang="en-US"/>
              <a:t>Records test name</a:t>
            </a:r>
          </a:p>
          <a:p>
            <a:pPr lvl="1"/>
            <a:endParaRPr lang="en-US"/>
          </a:p>
          <a:p>
            <a:pPr lvl="1"/>
            <a:endParaRPr lang="en-US"/>
          </a:p>
          <a:p>
            <a:pPr lvl="1"/>
            <a:endParaRPr lang="en-US"/>
          </a:p>
          <a:p>
            <a:pPr lvl="1"/>
            <a:endParaRPr lang="en-US"/>
          </a:p>
          <a:p>
            <a:pPr lvl="1"/>
            <a:endParaRPr lang="en-US"/>
          </a:p>
          <a:p>
            <a:pPr lvl="1"/>
            <a:endParaRPr lang="en-US"/>
          </a:p>
          <a:p>
            <a:pPr marL="457200" lvl="1" indent="0">
              <a:buNone/>
            </a:pPr>
            <a:endParaRPr lang="en-US"/>
          </a:p>
        </p:txBody>
      </p:sp>
      <p:pic>
        <p:nvPicPr>
          <p:cNvPr id="4" name="Picture 3">
            <a:extLst>
              <a:ext uri="{FF2B5EF4-FFF2-40B4-BE49-F238E27FC236}">
                <a16:creationId xmlns:a16="http://schemas.microsoft.com/office/drawing/2014/main" xmlns="" id="{20BDF926-67BA-470F-8AC4-0777F43E9F37}"/>
              </a:ext>
            </a:extLst>
          </p:cNvPr>
          <p:cNvPicPr>
            <a:picLocks noChangeAspect="1"/>
          </p:cNvPicPr>
          <p:nvPr/>
        </p:nvPicPr>
        <p:blipFill>
          <a:blip r:embed="rId2"/>
          <a:stretch>
            <a:fillRect/>
          </a:stretch>
        </p:blipFill>
        <p:spPr>
          <a:xfrm>
            <a:off x="6284890" y="1027906"/>
            <a:ext cx="5426365" cy="3466627"/>
          </a:xfrm>
          <a:prstGeom prst="rect">
            <a:avLst/>
          </a:prstGeom>
        </p:spPr>
      </p:pic>
      <p:pic>
        <p:nvPicPr>
          <p:cNvPr id="5" name="Picture 4">
            <a:extLst>
              <a:ext uri="{FF2B5EF4-FFF2-40B4-BE49-F238E27FC236}">
                <a16:creationId xmlns:a16="http://schemas.microsoft.com/office/drawing/2014/main" xmlns="" id="{4736E9C7-66B8-473C-BB9E-12F21A650601}"/>
              </a:ext>
            </a:extLst>
          </p:cNvPr>
          <p:cNvPicPr>
            <a:picLocks noChangeAspect="1"/>
          </p:cNvPicPr>
          <p:nvPr/>
        </p:nvPicPr>
        <p:blipFill>
          <a:blip r:embed="rId3"/>
          <a:stretch>
            <a:fillRect/>
          </a:stretch>
        </p:blipFill>
        <p:spPr>
          <a:xfrm>
            <a:off x="1219439" y="3187715"/>
            <a:ext cx="9753122" cy="3466627"/>
          </a:xfrm>
          <a:prstGeom prst="rect">
            <a:avLst/>
          </a:prstGeom>
        </p:spPr>
      </p:pic>
    </p:spTree>
    <p:extLst>
      <p:ext uri="{BB962C8B-B14F-4D97-AF65-F5344CB8AC3E}">
        <p14:creationId xmlns:p14="http://schemas.microsoft.com/office/powerpoint/2010/main" val="1685792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423E2-31E0-400E-A4DA-5167493CF8B3}"/>
              </a:ext>
            </a:extLst>
          </p:cNvPr>
          <p:cNvSpPr>
            <a:spLocks noGrp="1"/>
          </p:cNvSpPr>
          <p:nvPr>
            <p:ph type="title"/>
          </p:nvPr>
        </p:nvSpPr>
        <p:spPr/>
        <p:txBody>
          <a:bodyPr/>
          <a:lstStyle/>
          <a:p>
            <a:r>
              <a:rPr lang="en-US"/>
              <a:t>Writing Test Code</a:t>
            </a:r>
          </a:p>
        </p:txBody>
      </p:sp>
      <p:sp>
        <p:nvSpPr>
          <p:cNvPr id="3" name="Content Placeholder 2">
            <a:extLst>
              <a:ext uri="{FF2B5EF4-FFF2-40B4-BE49-F238E27FC236}">
                <a16:creationId xmlns:a16="http://schemas.microsoft.com/office/drawing/2014/main" xmlns="" id="{82D539F8-268C-4F5F-878D-004B81BB701A}"/>
              </a:ext>
            </a:extLst>
          </p:cNvPr>
          <p:cNvSpPr>
            <a:spLocks noGrp="1"/>
          </p:cNvSpPr>
          <p:nvPr>
            <p:ph sz="half" idx="1"/>
          </p:nvPr>
        </p:nvSpPr>
        <p:spPr>
          <a:xfrm>
            <a:off x="838200" y="1825625"/>
            <a:ext cx="10515600" cy="4351338"/>
          </a:xfrm>
        </p:spPr>
        <p:txBody>
          <a:bodyPr>
            <a:normAutofit/>
          </a:bodyPr>
          <a:lstStyle/>
          <a:p>
            <a:r>
              <a:rPr lang="en-US" sz="2400" dirty="0"/>
              <a:t>Capture editor, edit date</a:t>
            </a:r>
          </a:p>
          <a:p>
            <a:endParaRPr lang="en-US" sz="2400" dirty="0"/>
          </a:p>
          <a:p>
            <a:r>
              <a:rPr lang="en-US" sz="2400" dirty="0"/>
              <a:t>Record and save within the validation folder</a:t>
            </a:r>
          </a:p>
          <a:p>
            <a:pPr lvl="1"/>
            <a:r>
              <a:rPr lang="en-US" sz="2000" dirty="0" err="1"/>
              <a:t>working_dir</a:t>
            </a:r>
            <a:r>
              <a:rPr lang="en-US" sz="2000" dirty="0"/>
              <a:t>/validation/</a:t>
            </a:r>
            <a:r>
              <a:rPr lang="en-US" sz="2000" dirty="0" err="1"/>
              <a:t>test_code</a:t>
            </a:r>
            <a:endParaRPr lang="en-US" sz="2000" dirty="0"/>
          </a:p>
        </p:txBody>
      </p:sp>
    </p:spTree>
    <p:extLst>
      <p:ext uri="{BB962C8B-B14F-4D97-AF65-F5344CB8AC3E}">
        <p14:creationId xmlns:p14="http://schemas.microsoft.com/office/powerpoint/2010/main" val="34809629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0E00E4E4-9A8D-4F77-907D-4C34D1424D2F}"/>
              </a:ext>
            </a:extLst>
          </p:cNvPr>
          <p:cNvPicPr>
            <a:picLocks noChangeAspect="1"/>
          </p:cNvPicPr>
          <p:nvPr/>
        </p:nvPicPr>
        <p:blipFill>
          <a:blip r:embed="rId2"/>
          <a:stretch>
            <a:fillRect/>
          </a:stretch>
        </p:blipFill>
        <p:spPr>
          <a:xfrm>
            <a:off x="948323" y="824751"/>
            <a:ext cx="10295354" cy="5208498"/>
          </a:xfrm>
          <a:prstGeom prst="rect">
            <a:avLst/>
          </a:prstGeom>
        </p:spPr>
      </p:pic>
    </p:spTree>
    <p:extLst>
      <p:ext uri="{BB962C8B-B14F-4D97-AF65-F5344CB8AC3E}">
        <p14:creationId xmlns:p14="http://schemas.microsoft.com/office/powerpoint/2010/main" val="1845450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66F32AF4-56CE-4C37-9F08-91A43511298A}"/>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EE47A4DA-FB49-4960-A4B0-E40652CEB1A8}"/>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dirty="0"/>
                <a:t>Requirements</a:t>
              </a:r>
            </a:p>
          </p:txBody>
        </p:sp>
        <p:sp>
          <p:nvSpPr>
            <p:cNvPr id="5" name="Freeform: Shape 4">
              <a:extLst>
                <a:ext uri="{FF2B5EF4-FFF2-40B4-BE49-F238E27FC236}">
                  <a16:creationId xmlns:a16="http://schemas.microsoft.com/office/drawing/2014/main" xmlns="" id="{DFDB1522-E20B-48A4-834E-5A6742747C81}"/>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t>Record the expectations, goals, and risks of project</a:t>
              </a:r>
            </a:p>
          </p:txBody>
        </p:sp>
        <p:sp>
          <p:nvSpPr>
            <p:cNvPr id="6" name="Oval 5">
              <a:extLst>
                <a:ext uri="{FF2B5EF4-FFF2-40B4-BE49-F238E27FC236}">
                  <a16:creationId xmlns:a16="http://schemas.microsoft.com/office/drawing/2014/main" xmlns="" id="{67343B4B-4CB8-41CF-8695-0797D2852999}"/>
                </a:ext>
              </a:extLst>
            </p:cNvPr>
            <p:cNvSpPr/>
            <p:nvPr/>
          </p:nvSpPr>
          <p:spPr>
            <a:xfrm>
              <a:off x="482452"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BFD2136E-A86E-4249-8DAD-E3F025D81221}"/>
                </a:ext>
              </a:extLst>
            </p:cNvPr>
            <p:cNvSpPr/>
            <p:nvPr/>
          </p:nvSpPr>
          <p:spPr>
            <a:xfrm>
              <a:off x="575150" y="2281030"/>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08C72745-EAAD-4803-ABC0-2543B46E4435}"/>
                </a:ext>
              </a:extLst>
            </p:cNvPr>
            <p:cNvSpPr/>
            <p:nvPr/>
          </p:nvSpPr>
          <p:spPr>
            <a:xfrm>
              <a:off x="797626" y="2318109"/>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2A5DCD65-F6DB-4FCF-9A58-6889D6D6408C}"/>
                </a:ext>
              </a:extLst>
            </p:cNvPr>
            <p:cNvSpPr/>
            <p:nvPr/>
          </p:nvSpPr>
          <p:spPr>
            <a:xfrm>
              <a:off x="983022" y="211417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Oval 9">
              <a:extLst>
                <a:ext uri="{FF2B5EF4-FFF2-40B4-BE49-F238E27FC236}">
                  <a16:creationId xmlns:a16="http://schemas.microsoft.com/office/drawing/2014/main" xmlns="" id="{BBB52AB4-B8D7-4438-A6AC-6554DB237802}"/>
                </a:ext>
              </a:extLst>
            </p:cNvPr>
            <p:cNvSpPr/>
            <p:nvPr/>
          </p:nvSpPr>
          <p:spPr>
            <a:xfrm>
              <a:off x="1224037" y="2040015"/>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4066A29B-F456-447E-A29B-F4E302304CA4}"/>
                </a:ext>
              </a:extLst>
            </p:cNvPr>
            <p:cNvSpPr/>
            <p:nvPr/>
          </p:nvSpPr>
          <p:spPr>
            <a:xfrm>
              <a:off x="1520670" y="216979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978E1B62-2330-49D9-AF9E-471EB5CA7F74}"/>
                </a:ext>
              </a:extLst>
            </p:cNvPr>
            <p:cNvSpPr/>
            <p:nvPr/>
          </p:nvSpPr>
          <p:spPr>
            <a:xfrm>
              <a:off x="1706067" y="2262490"/>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7CC1803C-19C3-4FDD-A304-16451C4A3C7E}"/>
                </a:ext>
              </a:extLst>
            </p:cNvPr>
            <p:cNvSpPr/>
            <p:nvPr/>
          </p:nvSpPr>
          <p:spPr>
            <a:xfrm>
              <a:off x="1965621" y="246642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a:extLst>
                <a:ext uri="{FF2B5EF4-FFF2-40B4-BE49-F238E27FC236}">
                  <a16:creationId xmlns:a16="http://schemas.microsoft.com/office/drawing/2014/main" xmlns="" id="{37A56FB1-9069-4BD7-B359-1500E2BAA03E}"/>
                </a:ext>
              </a:extLst>
            </p:cNvPr>
            <p:cNvSpPr/>
            <p:nvPr/>
          </p:nvSpPr>
          <p:spPr>
            <a:xfrm>
              <a:off x="1584135" y="2487266"/>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E32CD152-2174-44E0-9B2C-FF9140394FE0}"/>
                </a:ext>
              </a:extLst>
            </p:cNvPr>
            <p:cNvSpPr/>
            <p:nvPr/>
          </p:nvSpPr>
          <p:spPr>
            <a:xfrm>
              <a:off x="1112799" y="2281030"/>
              <a:ext cx="340523" cy="34052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1A792F7A-B95B-4AEA-8481-50FC75BD6DC9}"/>
                </a:ext>
              </a:extLst>
            </p:cNvPr>
            <p:cNvSpPr/>
            <p:nvPr/>
          </p:nvSpPr>
          <p:spPr>
            <a:xfrm>
              <a:off x="1109025" y="3090162"/>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4CDEB7BA-29C3-48F3-A6CB-D726B4D3768A}"/>
                </a:ext>
              </a:extLst>
            </p:cNvPr>
            <p:cNvSpPr/>
            <p:nvPr/>
          </p:nvSpPr>
          <p:spPr>
            <a:xfrm>
              <a:off x="500992" y="3152392"/>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67690189-80F2-4202-AE43-7C2BB4D834A8}"/>
                </a:ext>
              </a:extLst>
            </p:cNvPr>
            <p:cNvSpPr/>
            <p:nvPr/>
          </p:nvSpPr>
          <p:spPr>
            <a:xfrm>
              <a:off x="779086" y="3300708"/>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B1513E07-B765-4BE8-BFC3-77300DC08D3C}"/>
                </a:ext>
              </a:extLst>
            </p:cNvPr>
            <p:cNvSpPr/>
            <p:nvPr/>
          </p:nvSpPr>
          <p:spPr>
            <a:xfrm>
              <a:off x="1168418" y="354172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4FFBBBC4-8881-4C8F-BB04-8E828D279DEE}"/>
                </a:ext>
              </a:extLst>
            </p:cNvPr>
            <p:cNvSpPr/>
            <p:nvPr/>
          </p:nvSpPr>
          <p:spPr>
            <a:xfrm>
              <a:off x="1242576" y="3300708"/>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E6573201-FA96-47BE-AB35-1DE0070D56E6}"/>
                </a:ext>
              </a:extLst>
            </p:cNvPr>
            <p:cNvSpPr/>
            <p:nvPr/>
          </p:nvSpPr>
          <p:spPr>
            <a:xfrm>
              <a:off x="1427972" y="3560263"/>
              <a:ext cx="132425" cy="132425"/>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808A4B91-00DD-4AE0-AC1E-57BED9F993A1}"/>
                </a:ext>
              </a:extLst>
            </p:cNvPr>
            <p:cNvSpPr/>
            <p:nvPr/>
          </p:nvSpPr>
          <p:spPr>
            <a:xfrm>
              <a:off x="1594829" y="3263629"/>
              <a:ext cx="302687" cy="30268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BFEC6395-F393-4094-8FF6-9D8112274F60}"/>
                </a:ext>
              </a:extLst>
            </p:cNvPr>
            <p:cNvSpPr/>
            <p:nvPr/>
          </p:nvSpPr>
          <p:spPr>
            <a:xfrm>
              <a:off x="2002700" y="3189471"/>
              <a:ext cx="208097" cy="20809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Arrow: Chevron 23">
              <a:extLst>
                <a:ext uri="{FF2B5EF4-FFF2-40B4-BE49-F238E27FC236}">
                  <a16:creationId xmlns:a16="http://schemas.microsoft.com/office/drawing/2014/main" xmlns="" id="{3F61EE5F-EDCB-46AB-BC6D-E679F1F94AA5}"/>
                </a:ext>
              </a:extLst>
            </p:cNvPr>
            <p:cNvSpPr/>
            <p:nvPr/>
          </p:nvSpPr>
          <p:spPr>
            <a:xfrm>
              <a:off x="2291048" y="2317801"/>
              <a:ext cx="611153" cy="1166758"/>
            </a:xfrm>
            <a:prstGeom prst="chevron">
              <a:avLst>
                <a:gd name="adj" fmla="val 62310"/>
              </a:avLst>
            </a:prstGeom>
            <a:solidFill>
              <a:schemeClr val="tx2"/>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xmlns="" id="{A7A45F23-B4C7-4212-8303-C565EEAA13AB}"/>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R Package Development</a:t>
              </a:r>
            </a:p>
          </p:txBody>
        </p:sp>
        <p:sp>
          <p:nvSpPr>
            <p:cNvPr id="26" name="Freeform: Shape 25">
              <a:extLst>
                <a:ext uri="{FF2B5EF4-FFF2-40B4-BE49-F238E27FC236}">
                  <a16:creationId xmlns:a16="http://schemas.microsoft.com/office/drawing/2014/main" xmlns="" id="{A4C9F09B-8347-4443-9971-FF8ED951F7BB}"/>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Implementation of requirements into R package</a:t>
              </a:r>
            </a:p>
          </p:txBody>
        </p:sp>
        <p:sp>
          <p:nvSpPr>
            <p:cNvPr id="27" name="Arrow: Chevron 26">
              <a:extLst>
                <a:ext uri="{FF2B5EF4-FFF2-40B4-BE49-F238E27FC236}">
                  <a16:creationId xmlns:a16="http://schemas.microsoft.com/office/drawing/2014/main" xmlns="" id="{55D37F66-A610-44CC-9EE2-4A1F5DC4B879}"/>
                </a:ext>
              </a:extLst>
            </p:cNvPr>
            <p:cNvSpPr/>
            <p:nvPr/>
          </p:nvSpPr>
          <p:spPr>
            <a:xfrm>
              <a:off x="4877738" y="2317801"/>
              <a:ext cx="611153" cy="1166758"/>
            </a:xfrm>
            <a:prstGeom prst="chevron">
              <a:avLst>
                <a:gd name="adj" fmla="val 62310"/>
              </a:avLst>
            </a:prstGeom>
            <a:solidFill>
              <a:schemeClr val="tx2"/>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8" name="Freeform: Shape 27">
              <a:extLst>
                <a:ext uri="{FF2B5EF4-FFF2-40B4-BE49-F238E27FC236}">
                  <a16:creationId xmlns:a16="http://schemas.microsoft.com/office/drawing/2014/main" xmlns="" id="{0A8F717C-CCF2-4C4C-A6C9-9DA38D7D8C54}"/>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Test Cases</a:t>
              </a:r>
            </a:p>
          </p:txBody>
        </p:sp>
        <p:sp>
          <p:nvSpPr>
            <p:cNvPr id="29" name="Freeform: Shape 28">
              <a:extLst>
                <a:ext uri="{FF2B5EF4-FFF2-40B4-BE49-F238E27FC236}">
                  <a16:creationId xmlns:a16="http://schemas.microsoft.com/office/drawing/2014/main" xmlns="" id="{1A68A037-B057-4304-86F1-84A83B2373B1}"/>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Describes how code meets specifications</a:t>
              </a:r>
            </a:p>
          </p:txBody>
        </p:sp>
        <p:sp>
          <p:nvSpPr>
            <p:cNvPr id="30" name="Arrow: Chevron 29">
              <a:extLst>
                <a:ext uri="{FF2B5EF4-FFF2-40B4-BE49-F238E27FC236}">
                  <a16:creationId xmlns:a16="http://schemas.microsoft.com/office/drawing/2014/main" xmlns="" id="{57F581FC-8D2D-4307-9298-133EE34CDC6B}"/>
                </a:ext>
              </a:extLst>
            </p:cNvPr>
            <p:cNvSpPr/>
            <p:nvPr/>
          </p:nvSpPr>
          <p:spPr>
            <a:xfrm>
              <a:off x="7155672" y="2317801"/>
              <a:ext cx="611153" cy="1166758"/>
            </a:xfrm>
            <a:prstGeom prst="chevron">
              <a:avLst>
                <a:gd name="adj" fmla="val 62310"/>
              </a:avLst>
            </a:prstGeom>
            <a:solidFill>
              <a:schemeClr val="tx2"/>
            </a:solidFill>
            <a:ln>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sp>
          <p:nvSpPr>
            <p:cNvPr id="31" name="Freeform: Shape 30">
              <a:extLst>
                <a:ext uri="{FF2B5EF4-FFF2-40B4-BE49-F238E27FC236}">
                  <a16:creationId xmlns:a16="http://schemas.microsoft.com/office/drawing/2014/main" xmlns="" id="{C1FD7CC4-1815-4A7D-88CC-DADFE55C30CC}"/>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Test Code</a:t>
              </a:r>
            </a:p>
          </p:txBody>
        </p:sp>
        <p:sp>
          <p:nvSpPr>
            <p:cNvPr id="32" name="Freeform: Shape 31">
              <a:extLst>
                <a:ext uri="{FF2B5EF4-FFF2-40B4-BE49-F238E27FC236}">
                  <a16:creationId xmlns:a16="http://schemas.microsoft.com/office/drawing/2014/main" xmlns="" id="{8AEF9ABF-177E-47C8-B9EC-9F792C256015}"/>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chemeClr val="tx2"/>
                  </a:solidFill>
                </a:rPr>
                <a:t>Implementation of the test cases in code</a:t>
              </a:r>
            </a:p>
          </p:txBody>
        </p:sp>
        <p:sp>
          <p:nvSpPr>
            <p:cNvPr id="33" name="Arrow: Chevron 32">
              <a:extLst>
                <a:ext uri="{FF2B5EF4-FFF2-40B4-BE49-F238E27FC236}">
                  <a16:creationId xmlns:a16="http://schemas.microsoft.com/office/drawing/2014/main" xmlns="" id="{8215C0D1-5478-4B24-A8AD-47A0873B80AE}"/>
                </a:ext>
              </a:extLst>
            </p:cNvPr>
            <p:cNvSpPr/>
            <p:nvPr/>
          </p:nvSpPr>
          <p:spPr>
            <a:xfrm>
              <a:off x="9382099"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34" name="Freeform: Shape 33">
              <a:extLst>
                <a:ext uri="{FF2B5EF4-FFF2-40B4-BE49-F238E27FC236}">
                  <a16:creationId xmlns:a16="http://schemas.microsoft.com/office/drawing/2014/main" xmlns="" id="{01DFF636-E304-4015-9105-06A5367CD332}"/>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Validation Report</a:t>
              </a:r>
            </a:p>
          </p:txBody>
        </p:sp>
        <p:sp>
          <p:nvSpPr>
            <p:cNvPr id="35" name="Freeform: Shape 34">
              <a:extLst>
                <a:ext uri="{FF2B5EF4-FFF2-40B4-BE49-F238E27FC236}">
                  <a16:creationId xmlns:a16="http://schemas.microsoft.com/office/drawing/2014/main" xmlns="" id="{50C0A87F-89BF-47F4-88BC-92F1EF9812E1}"/>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Combines all prior content into report documenting proof that code meets specifications</a:t>
              </a:r>
            </a:p>
          </p:txBody>
        </p:sp>
      </p:grpSp>
    </p:spTree>
    <p:extLst>
      <p:ext uri="{BB962C8B-B14F-4D97-AF65-F5344CB8AC3E}">
        <p14:creationId xmlns:p14="http://schemas.microsoft.com/office/powerpoint/2010/main" val="17258442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8AC4F9-EBFB-4EF2-955C-514F30B48AAF}"/>
              </a:ext>
            </a:extLst>
          </p:cNvPr>
          <p:cNvSpPr>
            <a:spLocks noGrp="1"/>
          </p:cNvSpPr>
          <p:nvPr>
            <p:ph type="title"/>
          </p:nvPr>
        </p:nvSpPr>
        <p:spPr/>
        <p:txBody>
          <a:bodyPr/>
          <a:lstStyle/>
          <a:p>
            <a:r>
              <a:rPr lang="en-US"/>
              <a:t>Validation Report</a:t>
            </a:r>
          </a:p>
        </p:txBody>
      </p:sp>
      <p:sp>
        <p:nvSpPr>
          <p:cNvPr id="3" name="Content Placeholder 2">
            <a:extLst>
              <a:ext uri="{FF2B5EF4-FFF2-40B4-BE49-F238E27FC236}">
                <a16:creationId xmlns:a16="http://schemas.microsoft.com/office/drawing/2014/main" xmlns="" id="{C8C49095-E443-4A22-B39A-D34636F36332}"/>
              </a:ext>
            </a:extLst>
          </p:cNvPr>
          <p:cNvSpPr>
            <a:spLocks noGrp="1"/>
          </p:cNvSpPr>
          <p:nvPr>
            <p:ph sz="half" idx="1"/>
          </p:nvPr>
        </p:nvSpPr>
        <p:spPr>
          <a:xfrm>
            <a:off x="1066799" y="2103119"/>
            <a:ext cx="5769430" cy="4268651"/>
          </a:xfrm>
        </p:spPr>
        <p:txBody>
          <a:bodyPr>
            <a:normAutofit/>
          </a:bodyPr>
          <a:lstStyle/>
          <a:p>
            <a:r>
              <a:rPr lang="en-US" sz="2400" dirty="0"/>
              <a:t>Dynamically captures and records all elements generated across the framework</a:t>
            </a:r>
          </a:p>
          <a:p>
            <a:endParaRPr lang="en-US" sz="2400" dirty="0"/>
          </a:p>
          <a:p>
            <a:r>
              <a:rPr lang="en-US" sz="2400" dirty="0"/>
              <a:t>Records testing environment, package version</a:t>
            </a:r>
          </a:p>
          <a:p>
            <a:pPr lvl="1"/>
            <a:r>
              <a:rPr lang="en-US" sz="2000" dirty="0"/>
              <a:t>Extensible to organizations SOPs</a:t>
            </a:r>
          </a:p>
          <a:p>
            <a:endParaRPr lang="en-US" sz="2400" dirty="0"/>
          </a:p>
          <a:p>
            <a:r>
              <a:rPr lang="en-US" sz="2400" dirty="0"/>
              <a:t>Runs test code and captures results</a:t>
            </a:r>
          </a:p>
          <a:p>
            <a:endParaRPr lang="en-US" sz="2400" dirty="0"/>
          </a:p>
          <a:p>
            <a:endParaRPr lang="en-US" sz="2400" dirty="0"/>
          </a:p>
          <a:p>
            <a:endParaRPr lang="en-US" sz="2400" dirty="0"/>
          </a:p>
          <a:p>
            <a:endParaRPr lang="en-US" sz="2400" dirty="0"/>
          </a:p>
        </p:txBody>
      </p:sp>
      <p:pic>
        <p:nvPicPr>
          <p:cNvPr id="6" name="Picture 5" descr="A picture containing icon&#10;&#10;Description automatically generated">
            <a:extLst>
              <a:ext uri="{FF2B5EF4-FFF2-40B4-BE49-F238E27FC236}">
                <a16:creationId xmlns:a16="http://schemas.microsoft.com/office/drawing/2014/main" xmlns="" id="{304C3349-DF0E-419A-9958-485BCAEE8B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0142" y="1506079"/>
            <a:ext cx="3317922" cy="3845841"/>
          </a:xfrm>
          <a:prstGeom prst="rect">
            <a:avLst/>
          </a:prstGeom>
        </p:spPr>
      </p:pic>
    </p:spTree>
    <p:extLst>
      <p:ext uri="{BB962C8B-B14F-4D97-AF65-F5344CB8AC3E}">
        <p14:creationId xmlns:p14="http://schemas.microsoft.com/office/powerpoint/2010/main" val="1184622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197EC-75CE-4967-B49A-620F6D94CA9D}"/>
              </a:ext>
            </a:extLst>
          </p:cNvPr>
          <p:cNvSpPr>
            <a:spLocks noGrp="1"/>
          </p:cNvSpPr>
          <p:nvPr>
            <p:ph type="title"/>
          </p:nvPr>
        </p:nvSpPr>
        <p:spPr/>
        <p:txBody>
          <a:bodyPr>
            <a:normAutofit fontScale="90000"/>
          </a:bodyPr>
          <a:lstStyle/>
          <a:p>
            <a:r>
              <a:rPr lang="en-US" dirty="0"/>
              <a:t>General Principles of Software Validation; Final Guidance for Industry and FDA Staff</a:t>
            </a:r>
          </a:p>
        </p:txBody>
      </p:sp>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r>
              <a:rPr lang="en-US" sz="2400" dirty="0"/>
              <a:t>FDA considers software validation to be “confirmation by examination and provision of objective evidence that software specifications conform to user needs and intended uses, and that the particular requirements implemented through software can be consistently fulfilled.”</a:t>
            </a:r>
          </a:p>
          <a:p>
            <a:endParaRPr lang="en-US" sz="2400" dirty="0"/>
          </a:p>
          <a:p>
            <a:endParaRPr lang="en-US" sz="2400" dirty="0"/>
          </a:p>
        </p:txBody>
      </p:sp>
    </p:spTree>
    <p:extLst>
      <p:ext uri="{BB962C8B-B14F-4D97-AF65-F5344CB8AC3E}">
        <p14:creationId xmlns:p14="http://schemas.microsoft.com/office/powerpoint/2010/main" val="35638353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35FA3F4D-AE81-4841-BA6C-2BC7314CFD04}"/>
              </a:ext>
            </a:extLst>
          </p:cNvPr>
          <p:cNvPicPr>
            <a:picLocks noChangeAspect="1"/>
          </p:cNvPicPr>
          <p:nvPr/>
        </p:nvPicPr>
        <p:blipFill>
          <a:blip r:embed="rId3"/>
          <a:stretch>
            <a:fillRect/>
          </a:stretch>
        </p:blipFill>
        <p:spPr>
          <a:xfrm>
            <a:off x="6608703" y="1688381"/>
            <a:ext cx="4821935" cy="4676736"/>
          </a:xfrm>
          <a:prstGeom prst="rect">
            <a:avLst/>
          </a:prstGeom>
        </p:spPr>
      </p:pic>
      <p:sp>
        <p:nvSpPr>
          <p:cNvPr id="10" name="Title 9">
            <a:extLst>
              <a:ext uri="{FF2B5EF4-FFF2-40B4-BE49-F238E27FC236}">
                <a16:creationId xmlns:a16="http://schemas.microsoft.com/office/drawing/2014/main" xmlns="" id="{F42AB8D3-BEF2-46F1-A542-67485E52BB30}"/>
              </a:ext>
            </a:extLst>
          </p:cNvPr>
          <p:cNvSpPr>
            <a:spLocks noGrp="1"/>
          </p:cNvSpPr>
          <p:nvPr>
            <p:ph type="title"/>
          </p:nvPr>
        </p:nvSpPr>
        <p:spPr/>
        <p:txBody>
          <a:bodyPr/>
          <a:lstStyle/>
          <a:p>
            <a:r>
              <a:rPr lang="en-US" dirty="0"/>
              <a:t>Validation Report</a:t>
            </a:r>
          </a:p>
        </p:txBody>
      </p:sp>
      <p:pic>
        <p:nvPicPr>
          <p:cNvPr id="12" name="Picture 11">
            <a:extLst>
              <a:ext uri="{FF2B5EF4-FFF2-40B4-BE49-F238E27FC236}">
                <a16:creationId xmlns:a16="http://schemas.microsoft.com/office/drawing/2014/main" xmlns="" id="{7755D141-EDA2-4DCF-9812-9AABCCA7E1C1}"/>
              </a:ext>
            </a:extLst>
          </p:cNvPr>
          <p:cNvPicPr>
            <a:picLocks noChangeAspect="1"/>
          </p:cNvPicPr>
          <p:nvPr/>
        </p:nvPicPr>
        <p:blipFill>
          <a:blip r:embed="rId4"/>
          <a:stretch>
            <a:fillRect/>
          </a:stretch>
        </p:blipFill>
        <p:spPr>
          <a:xfrm>
            <a:off x="1015622" y="1690688"/>
            <a:ext cx="4567677" cy="4672121"/>
          </a:xfrm>
          <a:prstGeom prst="rect">
            <a:avLst/>
          </a:prstGeom>
        </p:spPr>
      </p:pic>
    </p:spTree>
    <p:extLst>
      <p:ext uri="{BB962C8B-B14F-4D97-AF65-F5344CB8AC3E}">
        <p14:creationId xmlns:p14="http://schemas.microsoft.com/office/powerpoint/2010/main" val="32093934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66F32AF4-56CE-4C37-9F08-91A43511298A}"/>
              </a:ext>
            </a:extLst>
          </p:cNvPr>
          <p:cNvGrpSpPr/>
          <p:nvPr/>
        </p:nvGrpSpPr>
        <p:grpSpPr>
          <a:xfrm>
            <a:off x="342421" y="2040015"/>
            <a:ext cx="11508287" cy="3013366"/>
            <a:chOff x="342421" y="2040015"/>
            <a:chExt cx="11508287" cy="3013366"/>
          </a:xfrm>
        </p:grpSpPr>
        <p:sp>
          <p:nvSpPr>
            <p:cNvPr id="3" name="Freeform: Shape 2">
              <a:extLst>
                <a:ext uri="{FF2B5EF4-FFF2-40B4-BE49-F238E27FC236}">
                  <a16:creationId xmlns:a16="http://schemas.microsoft.com/office/drawing/2014/main" xmlns="" id="{EE47A4DA-FB49-4960-A4B0-E40652CEB1A8}"/>
                </a:ext>
              </a:extLst>
            </p:cNvPr>
            <p:cNvSpPr/>
            <p:nvPr/>
          </p:nvSpPr>
          <p:spPr>
            <a:xfrm>
              <a:off x="342421" y="2607124"/>
              <a:ext cx="1948626" cy="548621"/>
            </a:xfrm>
            <a:custGeom>
              <a:avLst/>
              <a:gdLst>
                <a:gd name="connsiteX0" fmla="*/ 0 w 1948626"/>
                <a:gd name="connsiteY0" fmla="*/ 0 h 548621"/>
                <a:gd name="connsiteX1" fmla="*/ 1948626 w 1948626"/>
                <a:gd name="connsiteY1" fmla="*/ 0 h 548621"/>
                <a:gd name="connsiteX2" fmla="*/ 1948626 w 1948626"/>
                <a:gd name="connsiteY2" fmla="*/ 548621 h 548621"/>
                <a:gd name="connsiteX3" fmla="*/ 0 w 1948626"/>
                <a:gd name="connsiteY3" fmla="*/ 548621 h 548621"/>
                <a:gd name="connsiteX4" fmla="*/ 0 w 1948626"/>
                <a:gd name="connsiteY4" fmla="*/ 0 h 54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626" h="548621">
                  <a:moveTo>
                    <a:pt x="0" y="0"/>
                  </a:moveTo>
                  <a:lnTo>
                    <a:pt x="1948626" y="0"/>
                  </a:lnTo>
                  <a:lnTo>
                    <a:pt x="1948626" y="548621"/>
                  </a:lnTo>
                  <a:lnTo>
                    <a:pt x="0" y="548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Requirements</a:t>
              </a:r>
            </a:p>
          </p:txBody>
        </p:sp>
        <p:sp>
          <p:nvSpPr>
            <p:cNvPr id="5" name="Freeform: Shape 4">
              <a:extLst>
                <a:ext uri="{FF2B5EF4-FFF2-40B4-BE49-F238E27FC236}">
                  <a16:creationId xmlns:a16="http://schemas.microsoft.com/office/drawing/2014/main" xmlns="" id="{DFDB1522-E20B-48A4-834E-5A6742747C81}"/>
                </a:ext>
              </a:extLst>
            </p:cNvPr>
            <p:cNvSpPr/>
            <p:nvPr/>
          </p:nvSpPr>
          <p:spPr>
            <a:xfrm>
              <a:off x="484344" y="3947057"/>
              <a:ext cx="1664781" cy="1027848"/>
            </a:xfrm>
            <a:custGeom>
              <a:avLst/>
              <a:gdLst>
                <a:gd name="connsiteX0" fmla="*/ 0 w 1664781"/>
                <a:gd name="connsiteY0" fmla="*/ 0 h 1027848"/>
                <a:gd name="connsiteX1" fmla="*/ 1664781 w 1664781"/>
                <a:gd name="connsiteY1" fmla="*/ 0 h 1027848"/>
                <a:gd name="connsiteX2" fmla="*/ 1664781 w 1664781"/>
                <a:gd name="connsiteY2" fmla="*/ 1027848 h 1027848"/>
                <a:gd name="connsiteX3" fmla="*/ 0 w 1664781"/>
                <a:gd name="connsiteY3" fmla="*/ 1027848 h 1027848"/>
                <a:gd name="connsiteX4" fmla="*/ 0 w 1664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781" h="1027848">
                  <a:moveTo>
                    <a:pt x="0" y="0"/>
                  </a:moveTo>
                  <a:lnTo>
                    <a:pt x="1664781" y="0"/>
                  </a:lnTo>
                  <a:lnTo>
                    <a:pt x="1664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Record the expectations, goals, and risks of project</a:t>
              </a:r>
            </a:p>
          </p:txBody>
        </p:sp>
        <p:sp>
          <p:nvSpPr>
            <p:cNvPr id="6" name="Oval 5">
              <a:extLst>
                <a:ext uri="{FF2B5EF4-FFF2-40B4-BE49-F238E27FC236}">
                  <a16:creationId xmlns:a16="http://schemas.microsoft.com/office/drawing/2014/main" xmlns="" id="{67343B4B-4CB8-41CF-8695-0797D2852999}"/>
                </a:ext>
              </a:extLst>
            </p:cNvPr>
            <p:cNvSpPr/>
            <p:nvPr/>
          </p:nvSpPr>
          <p:spPr>
            <a:xfrm>
              <a:off x="482452" y="2466426"/>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Oval 6">
              <a:extLst>
                <a:ext uri="{FF2B5EF4-FFF2-40B4-BE49-F238E27FC236}">
                  <a16:creationId xmlns:a16="http://schemas.microsoft.com/office/drawing/2014/main" xmlns="" id="{BFD2136E-A86E-4249-8DAD-E3F025D81221}"/>
                </a:ext>
              </a:extLst>
            </p:cNvPr>
            <p:cNvSpPr/>
            <p:nvPr/>
          </p:nvSpPr>
          <p:spPr>
            <a:xfrm>
              <a:off x="575150" y="2281030"/>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Oval 7">
              <a:extLst>
                <a:ext uri="{FF2B5EF4-FFF2-40B4-BE49-F238E27FC236}">
                  <a16:creationId xmlns:a16="http://schemas.microsoft.com/office/drawing/2014/main" xmlns="" id="{08C72745-EAAD-4803-ABC0-2543B46E4435}"/>
                </a:ext>
              </a:extLst>
            </p:cNvPr>
            <p:cNvSpPr/>
            <p:nvPr/>
          </p:nvSpPr>
          <p:spPr>
            <a:xfrm>
              <a:off x="797626" y="2318109"/>
              <a:ext cx="208097" cy="20809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8">
              <a:extLst>
                <a:ext uri="{FF2B5EF4-FFF2-40B4-BE49-F238E27FC236}">
                  <a16:creationId xmlns:a16="http://schemas.microsoft.com/office/drawing/2014/main" xmlns="" id="{2A5DCD65-F6DB-4FCF-9A58-6889D6D6408C}"/>
                </a:ext>
              </a:extLst>
            </p:cNvPr>
            <p:cNvSpPr/>
            <p:nvPr/>
          </p:nvSpPr>
          <p:spPr>
            <a:xfrm>
              <a:off x="983022" y="2114173"/>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Oval 9">
              <a:extLst>
                <a:ext uri="{FF2B5EF4-FFF2-40B4-BE49-F238E27FC236}">
                  <a16:creationId xmlns:a16="http://schemas.microsoft.com/office/drawing/2014/main" xmlns="" id="{BBB52AB4-B8D7-4438-A6AC-6554DB237802}"/>
                </a:ext>
              </a:extLst>
            </p:cNvPr>
            <p:cNvSpPr/>
            <p:nvPr/>
          </p:nvSpPr>
          <p:spPr>
            <a:xfrm>
              <a:off x="1224037" y="2040015"/>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Oval 10">
              <a:extLst>
                <a:ext uri="{FF2B5EF4-FFF2-40B4-BE49-F238E27FC236}">
                  <a16:creationId xmlns:a16="http://schemas.microsoft.com/office/drawing/2014/main" xmlns="" id="{4066A29B-F456-447E-A29B-F4E302304CA4}"/>
                </a:ext>
              </a:extLst>
            </p:cNvPr>
            <p:cNvSpPr/>
            <p:nvPr/>
          </p:nvSpPr>
          <p:spPr>
            <a:xfrm>
              <a:off x="1520670" y="2169792"/>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a:extLst>
                <a:ext uri="{FF2B5EF4-FFF2-40B4-BE49-F238E27FC236}">
                  <a16:creationId xmlns:a16="http://schemas.microsoft.com/office/drawing/2014/main" xmlns="" id="{978E1B62-2330-49D9-AF9E-471EB5CA7F74}"/>
                </a:ext>
              </a:extLst>
            </p:cNvPr>
            <p:cNvSpPr/>
            <p:nvPr/>
          </p:nvSpPr>
          <p:spPr>
            <a:xfrm>
              <a:off x="1706067" y="2262490"/>
              <a:ext cx="208097" cy="20809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a:extLst>
                <a:ext uri="{FF2B5EF4-FFF2-40B4-BE49-F238E27FC236}">
                  <a16:creationId xmlns:a16="http://schemas.microsoft.com/office/drawing/2014/main" xmlns="" id="{7CC1803C-19C3-4FDD-A304-16451C4A3C7E}"/>
                </a:ext>
              </a:extLst>
            </p:cNvPr>
            <p:cNvSpPr/>
            <p:nvPr/>
          </p:nvSpPr>
          <p:spPr>
            <a:xfrm>
              <a:off x="1965621" y="2466426"/>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a:extLst>
                <a:ext uri="{FF2B5EF4-FFF2-40B4-BE49-F238E27FC236}">
                  <a16:creationId xmlns:a16="http://schemas.microsoft.com/office/drawing/2014/main" xmlns="" id="{37A56FB1-9069-4BD7-B359-1500E2BAA03E}"/>
                </a:ext>
              </a:extLst>
            </p:cNvPr>
            <p:cNvSpPr/>
            <p:nvPr/>
          </p:nvSpPr>
          <p:spPr>
            <a:xfrm>
              <a:off x="1584135" y="2487266"/>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14">
              <a:extLst>
                <a:ext uri="{FF2B5EF4-FFF2-40B4-BE49-F238E27FC236}">
                  <a16:creationId xmlns:a16="http://schemas.microsoft.com/office/drawing/2014/main" xmlns="" id="{E32CD152-2174-44E0-9B2C-FF9140394FE0}"/>
                </a:ext>
              </a:extLst>
            </p:cNvPr>
            <p:cNvSpPr/>
            <p:nvPr/>
          </p:nvSpPr>
          <p:spPr>
            <a:xfrm>
              <a:off x="1112799" y="2281030"/>
              <a:ext cx="340523" cy="340523"/>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15">
              <a:extLst>
                <a:ext uri="{FF2B5EF4-FFF2-40B4-BE49-F238E27FC236}">
                  <a16:creationId xmlns:a16="http://schemas.microsoft.com/office/drawing/2014/main" xmlns="" id="{1A792F7A-B95B-4AEA-8481-50FC75BD6DC9}"/>
                </a:ext>
              </a:extLst>
            </p:cNvPr>
            <p:cNvSpPr/>
            <p:nvPr/>
          </p:nvSpPr>
          <p:spPr>
            <a:xfrm>
              <a:off x="1109025" y="3090162"/>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16">
              <a:extLst>
                <a:ext uri="{FF2B5EF4-FFF2-40B4-BE49-F238E27FC236}">
                  <a16:creationId xmlns:a16="http://schemas.microsoft.com/office/drawing/2014/main" xmlns="" id="{4CDEB7BA-29C3-48F3-A6CB-D726B4D3768A}"/>
                </a:ext>
              </a:extLst>
            </p:cNvPr>
            <p:cNvSpPr/>
            <p:nvPr/>
          </p:nvSpPr>
          <p:spPr>
            <a:xfrm>
              <a:off x="500992" y="3152392"/>
              <a:ext cx="208097" cy="20809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17">
              <a:extLst>
                <a:ext uri="{FF2B5EF4-FFF2-40B4-BE49-F238E27FC236}">
                  <a16:creationId xmlns:a16="http://schemas.microsoft.com/office/drawing/2014/main" xmlns="" id="{67690189-80F2-4202-AE43-7C2BB4D834A8}"/>
                </a:ext>
              </a:extLst>
            </p:cNvPr>
            <p:cNvSpPr/>
            <p:nvPr/>
          </p:nvSpPr>
          <p:spPr>
            <a:xfrm>
              <a:off x="779086" y="3300708"/>
              <a:ext cx="302687" cy="30268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Oval 18">
              <a:extLst>
                <a:ext uri="{FF2B5EF4-FFF2-40B4-BE49-F238E27FC236}">
                  <a16:creationId xmlns:a16="http://schemas.microsoft.com/office/drawing/2014/main" xmlns="" id="{B1513E07-B765-4BE8-BFC3-77300DC08D3C}"/>
                </a:ext>
              </a:extLst>
            </p:cNvPr>
            <p:cNvSpPr/>
            <p:nvPr/>
          </p:nvSpPr>
          <p:spPr>
            <a:xfrm>
              <a:off x="1168418" y="3541723"/>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19">
              <a:extLst>
                <a:ext uri="{FF2B5EF4-FFF2-40B4-BE49-F238E27FC236}">
                  <a16:creationId xmlns:a16="http://schemas.microsoft.com/office/drawing/2014/main" xmlns="" id="{4FFBBBC4-8881-4C8F-BB04-8E828D279DEE}"/>
                </a:ext>
              </a:extLst>
            </p:cNvPr>
            <p:cNvSpPr/>
            <p:nvPr/>
          </p:nvSpPr>
          <p:spPr>
            <a:xfrm>
              <a:off x="1242576" y="3300708"/>
              <a:ext cx="208097" cy="20809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20">
              <a:extLst>
                <a:ext uri="{FF2B5EF4-FFF2-40B4-BE49-F238E27FC236}">
                  <a16:creationId xmlns:a16="http://schemas.microsoft.com/office/drawing/2014/main" xmlns="" id="{E6573201-FA96-47BE-AB35-1DE0070D56E6}"/>
                </a:ext>
              </a:extLst>
            </p:cNvPr>
            <p:cNvSpPr/>
            <p:nvPr/>
          </p:nvSpPr>
          <p:spPr>
            <a:xfrm>
              <a:off x="1427972" y="3560263"/>
              <a:ext cx="132425" cy="132425"/>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Oval 21">
              <a:extLst>
                <a:ext uri="{FF2B5EF4-FFF2-40B4-BE49-F238E27FC236}">
                  <a16:creationId xmlns:a16="http://schemas.microsoft.com/office/drawing/2014/main" xmlns="" id="{808A4B91-00DD-4AE0-AC1E-57BED9F993A1}"/>
                </a:ext>
              </a:extLst>
            </p:cNvPr>
            <p:cNvSpPr/>
            <p:nvPr/>
          </p:nvSpPr>
          <p:spPr>
            <a:xfrm>
              <a:off x="1594829" y="3263629"/>
              <a:ext cx="302687" cy="30268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a:extLst>
                <a:ext uri="{FF2B5EF4-FFF2-40B4-BE49-F238E27FC236}">
                  <a16:creationId xmlns:a16="http://schemas.microsoft.com/office/drawing/2014/main" xmlns="" id="{BFEC6395-F393-4094-8FF6-9D8112274F60}"/>
                </a:ext>
              </a:extLst>
            </p:cNvPr>
            <p:cNvSpPr/>
            <p:nvPr/>
          </p:nvSpPr>
          <p:spPr>
            <a:xfrm>
              <a:off x="2002700" y="3189471"/>
              <a:ext cx="208097" cy="208097"/>
            </a:xfrm>
            <a:prstGeom prst="ellipse">
              <a:avLst/>
            </a:prstGeom>
            <a:solidFill>
              <a:srgbClr val="00B05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Arrow: Chevron 23">
              <a:extLst>
                <a:ext uri="{FF2B5EF4-FFF2-40B4-BE49-F238E27FC236}">
                  <a16:creationId xmlns:a16="http://schemas.microsoft.com/office/drawing/2014/main" xmlns="" id="{3F61EE5F-EDCB-46AB-BC6D-E679F1F94AA5}"/>
                </a:ext>
              </a:extLst>
            </p:cNvPr>
            <p:cNvSpPr/>
            <p:nvPr/>
          </p:nvSpPr>
          <p:spPr>
            <a:xfrm>
              <a:off x="2291048"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xmlns="" id="{A7A45F23-B4C7-4212-8303-C565EEAA13AB}"/>
                </a:ext>
              </a:extLst>
            </p:cNvPr>
            <p:cNvSpPr/>
            <p:nvPr/>
          </p:nvSpPr>
          <p:spPr>
            <a:xfrm>
              <a:off x="2902201" y="2318367"/>
              <a:ext cx="1975536" cy="1166747"/>
            </a:xfrm>
            <a:custGeom>
              <a:avLst/>
              <a:gdLst>
                <a:gd name="connsiteX0" fmla="*/ 0 w 1975536"/>
                <a:gd name="connsiteY0" fmla="*/ 0 h 1166747"/>
                <a:gd name="connsiteX1" fmla="*/ 1975536 w 1975536"/>
                <a:gd name="connsiteY1" fmla="*/ 0 h 1166747"/>
                <a:gd name="connsiteX2" fmla="*/ 1975536 w 1975536"/>
                <a:gd name="connsiteY2" fmla="*/ 1166747 h 1166747"/>
                <a:gd name="connsiteX3" fmla="*/ 0 w 1975536"/>
                <a:gd name="connsiteY3" fmla="*/ 1166747 h 1166747"/>
                <a:gd name="connsiteX4" fmla="*/ 0 w 1975536"/>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536" h="1166747">
                  <a:moveTo>
                    <a:pt x="0" y="0"/>
                  </a:moveTo>
                  <a:lnTo>
                    <a:pt x="1975536" y="0"/>
                  </a:lnTo>
                  <a:lnTo>
                    <a:pt x="1975536"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dirty="0">
                  <a:solidFill>
                    <a:srgbClr val="00B050"/>
                  </a:solidFill>
                </a:rPr>
                <a:t>R Package Development</a:t>
              </a:r>
            </a:p>
          </p:txBody>
        </p:sp>
        <p:sp>
          <p:nvSpPr>
            <p:cNvPr id="26" name="Freeform: Shape 25">
              <a:extLst>
                <a:ext uri="{FF2B5EF4-FFF2-40B4-BE49-F238E27FC236}">
                  <a16:creationId xmlns:a16="http://schemas.microsoft.com/office/drawing/2014/main" xmlns="" id="{A4C9F09B-8347-4443-9971-FF8ED951F7BB}"/>
                </a:ext>
              </a:extLst>
            </p:cNvPr>
            <p:cNvSpPr/>
            <p:nvPr/>
          </p:nvSpPr>
          <p:spPr>
            <a:xfrm>
              <a:off x="3056579" y="3904761"/>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Implementation of requirements into R package</a:t>
              </a:r>
            </a:p>
          </p:txBody>
        </p:sp>
        <p:sp>
          <p:nvSpPr>
            <p:cNvPr id="27" name="Arrow: Chevron 26">
              <a:extLst>
                <a:ext uri="{FF2B5EF4-FFF2-40B4-BE49-F238E27FC236}">
                  <a16:creationId xmlns:a16="http://schemas.microsoft.com/office/drawing/2014/main" xmlns="" id="{55D37F66-A610-44CC-9EE2-4A1F5DC4B879}"/>
                </a:ext>
              </a:extLst>
            </p:cNvPr>
            <p:cNvSpPr/>
            <p:nvPr/>
          </p:nvSpPr>
          <p:spPr>
            <a:xfrm>
              <a:off x="4877738"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8" name="Freeform: Shape 27">
              <a:extLst>
                <a:ext uri="{FF2B5EF4-FFF2-40B4-BE49-F238E27FC236}">
                  <a16:creationId xmlns:a16="http://schemas.microsoft.com/office/drawing/2014/main" xmlns="" id="{0A8F717C-CCF2-4C4C-A6C9-9DA38D7D8C54}"/>
                </a:ext>
              </a:extLst>
            </p:cNvPr>
            <p:cNvSpPr/>
            <p:nvPr/>
          </p:nvSpPr>
          <p:spPr>
            <a:xfrm>
              <a:off x="5488891"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Test Cases</a:t>
              </a:r>
            </a:p>
          </p:txBody>
        </p:sp>
        <p:sp>
          <p:nvSpPr>
            <p:cNvPr id="29" name="Freeform: Shape 28">
              <a:extLst>
                <a:ext uri="{FF2B5EF4-FFF2-40B4-BE49-F238E27FC236}">
                  <a16:creationId xmlns:a16="http://schemas.microsoft.com/office/drawing/2014/main" xmlns="" id="{1A68A037-B057-4304-86F1-84A83B2373B1}"/>
                </a:ext>
              </a:extLst>
            </p:cNvPr>
            <p:cNvSpPr/>
            <p:nvPr/>
          </p:nvSpPr>
          <p:spPr>
            <a:xfrm>
              <a:off x="5488891" y="3918925"/>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Describes how code meets specifications</a:t>
              </a:r>
            </a:p>
          </p:txBody>
        </p:sp>
        <p:sp>
          <p:nvSpPr>
            <p:cNvPr id="30" name="Arrow: Chevron 29">
              <a:extLst>
                <a:ext uri="{FF2B5EF4-FFF2-40B4-BE49-F238E27FC236}">
                  <a16:creationId xmlns:a16="http://schemas.microsoft.com/office/drawing/2014/main" xmlns="" id="{57F581FC-8D2D-4307-9298-133EE34CDC6B}"/>
                </a:ext>
              </a:extLst>
            </p:cNvPr>
            <p:cNvSpPr/>
            <p:nvPr/>
          </p:nvSpPr>
          <p:spPr>
            <a:xfrm>
              <a:off x="7155672" y="2317801"/>
              <a:ext cx="611153" cy="1166758"/>
            </a:xfrm>
            <a:prstGeom prst="chevron">
              <a:avLst>
                <a:gd name="adj" fmla="val 62310"/>
              </a:avLst>
            </a:prstGeom>
            <a:solidFill>
              <a:srgbClr val="00B050"/>
            </a:solidFill>
            <a:ln>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sp>
          <p:nvSpPr>
            <p:cNvPr id="31" name="Freeform: Shape 30">
              <a:extLst>
                <a:ext uri="{FF2B5EF4-FFF2-40B4-BE49-F238E27FC236}">
                  <a16:creationId xmlns:a16="http://schemas.microsoft.com/office/drawing/2014/main" xmlns="" id="{C1FD7CC4-1815-4A7D-88CC-DADFE55C30CC}"/>
                </a:ext>
              </a:extLst>
            </p:cNvPr>
            <p:cNvSpPr/>
            <p:nvPr/>
          </p:nvSpPr>
          <p:spPr>
            <a:xfrm>
              <a:off x="7766826" y="2318367"/>
              <a:ext cx="1666781" cy="1166747"/>
            </a:xfrm>
            <a:custGeom>
              <a:avLst/>
              <a:gdLst>
                <a:gd name="connsiteX0" fmla="*/ 0 w 1666781"/>
                <a:gd name="connsiteY0" fmla="*/ 0 h 1166747"/>
                <a:gd name="connsiteX1" fmla="*/ 1666781 w 1666781"/>
                <a:gd name="connsiteY1" fmla="*/ 0 h 1166747"/>
                <a:gd name="connsiteX2" fmla="*/ 1666781 w 1666781"/>
                <a:gd name="connsiteY2" fmla="*/ 1166747 h 1166747"/>
                <a:gd name="connsiteX3" fmla="*/ 0 w 1666781"/>
                <a:gd name="connsiteY3" fmla="*/ 1166747 h 1166747"/>
                <a:gd name="connsiteX4" fmla="*/ 0 w 1666781"/>
                <a:gd name="connsiteY4" fmla="*/ 0 h 11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166747">
                  <a:moveTo>
                    <a:pt x="0" y="0"/>
                  </a:moveTo>
                  <a:lnTo>
                    <a:pt x="1666781" y="0"/>
                  </a:lnTo>
                  <a:lnTo>
                    <a:pt x="1666781" y="1166747"/>
                  </a:lnTo>
                  <a:lnTo>
                    <a:pt x="0" y="116674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000" kern="1200">
                  <a:solidFill>
                    <a:srgbClr val="00B050"/>
                  </a:solidFill>
                </a:rPr>
                <a:t>Test Code</a:t>
              </a:r>
            </a:p>
          </p:txBody>
        </p:sp>
        <p:sp>
          <p:nvSpPr>
            <p:cNvPr id="32" name="Freeform: Shape 31">
              <a:extLst>
                <a:ext uri="{FF2B5EF4-FFF2-40B4-BE49-F238E27FC236}">
                  <a16:creationId xmlns:a16="http://schemas.microsoft.com/office/drawing/2014/main" xmlns="" id="{8AEF9ABF-177E-47C8-B9EC-9F792C256015}"/>
                </a:ext>
              </a:extLst>
            </p:cNvPr>
            <p:cNvSpPr/>
            <p:nvPr/>
          </p:nvSpPr>
          <p:spPr>
            <a:xfrm>
              <a:off x="7766826" y="3854530"/>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dirty="0">
                  <a:solidFill>
                    <a:srgbClr val="00B050"/>
                  </a:solidFill>
                </a:rPr>
                <a:t>Implementation of the test cases in code</a:t>
              </a:r>
            </a:p>
          </p:txBody>
        </p:sp>
        <p:sp>
          <p:nvSpPr>
            <p:cNvPr id="33" name="Arrow: Chevron 32">
              <a:extLst>
                <a:ext uri="{FF2B5EF4-FFF2-40B4-BE49-F238E27FC236}">
                  <a16:creationId xmlns:a16="http://schemas.microsoft.com/office/drawing/2014/main" xmlns="" id="{8215C0D1-5478-4B24-A8AD-47A0873B80AE}"/>
                </a:ext>
              </a:extLst>
            </p:cNvPr>
            <p:cNvSpPr/>
            <p:nvPr/>
          </p:nvSpPr>
          <p:spPr>
            <a:xfrm>
              <a:off x="9382099" y="2317801"/>
              <a:ext cx="611153" cy="1166758"/>
            </a:xfrm>
            <a:prstGeom prst="chevron">
              <a:avLst>
                <a:gd name="adj" fmla="val 62310"/>
              </a:avLst>
            </a:prstGeom>
            <a:solidFill>
              <a:srgbClr val="00B050"/>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34" name="Freeform: Shape 33">
              <a:extLst>
                <a:ext uri="{FF2B5EF4-FFF2-40B4-BE49-F238E27FC236}">
                  <a16:creationId xmlns:a16="http://schemas.microsoft.com/office/drawing/2014/main" xmlns="" id="{01DFF636-E304-4015-9105-06A5367CD332}"/>
                </a:ext>
              </a:extLst>
            </p:cNvPr>
            <p:cNvSpPr/>
            <p:nvPr/>
          </p:nvSpPr>
          <p:spPr>
            <a:xfrm>
              <a:off x="10045892" y="2091907"/>
              <a:ext cx="1804816" cy="1703007"/>
            </a:xfrm>
            <a:custGeom>
              <a:avLst/>
              <a:gdLst>
                <a:gd name="connsiteX0" fmla="*/ 0 w 1804816"/>
                <a:gd name="connsiteY0" fmla="*/ 851504 h 1703007"/>
                <a:gd name="connsiteX1" fmla="*/ 902408 w 1804816"/>
                <a:gd name="connsiteY1" fmla="*/ 0 h 1703007"/>
                <a:gd name="connsiteX2" fmla="*/ 1804816 w 1804816"/>
                <a:gd name="connsiteY2" fmla="*/ 851504 h 1703007"/>
                <a:gd name="connsiteX3" fmla="*/ 902408 w 1804816"/>
                <a:gd name="connsiteY3" fmla="*/ 1703008 h 1703007"/>
                <a:gd name="connsiteX4" fmla="*/ 0 w 1804816"/>
                <a:gd name="connsiteY4" fmla="*/ 851504 h 170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816" h="1703007">
                  <a:moveTo>
                    <a:pt x="0" y="851504"/>
                  </a:moveTo>
                  <a:cubicBezTo>
                    <a:pt x="0" y="381231"/>
                    <a:pt x="404022" y="0"/>
                    <a:pt x="902408" y="0"/>
                  </a:cubicBezTo>
                  <a:cubicBezTo>
                    <a:pt x="1400794" y="0"/>
                    <a:pt x="1804816" y="381231"/>
                    <a:pt x="1804816" y="851504"/>
                  </a:cubicBezTo>
                  <a:cubicBezTo>
                    <a:pt x="1804816" y="1321777"/>
                    <a:pt x="1400794" y="1703008"/>
                    <a:pt x="902408" y="1703008"/>
                  </a:cubicBezTo>
                  <a:cubicBezTo>
                    <a:pt x="404022" y="1703008"/>
                    <a:pt x="0" y="1321777"/>
                    <a:pt x="0" y="851504"/>
                  </a:cubicBezTo>
                  <a:close/>
                </a:path>
              </a:pathLst>
            </a:cu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64309" tIns="249400" rIns="264309" bIns="249400" numCol="1" spcCol="1270" anchor="ctr" anchorCtr="0">
              <a:noAutofit/>
            </a:bodyPr>
            <a:lstStyle/>
            <a:p>
              <a:pPr marL="0" lvl="0" indent="0" algn="ctr" defTabSz="1066800">
                <a:lnSpc>
                  <a:spcPct val="90000"/>
                </a:lnSpc>
                <a:spcBef>
                  <a:spcPct val="0"/>
                </a:spcBef>
                <a:spcAft>
                  <a:spcPct val="35000"/>
                </a:spcAft>
                <a:buNone/>
              </a:pPr>
              <a:r>
                <a:rPr lang="en-US" sz="2000" kern="1200">
                  <a:solidFill>
                    <a:schemeClr val="tx2"/>
                  </a:solidFill>
                </a:rPr>
                <a:t>Validation Report</a:t>
              </a:r>
            </a:p>
          </p:txBody>
        </p:sp>
        <p:sp>
          <p:nvSpPr>
            <p:cNvPr id="35" name="Freeform: Shape 34">
              <a:extLst>
                <a:ext uri="{FF2B5EF4-FFF2-40B4-BE49-F238E27FC236}">
                  <a16:creationId xmlns:a16="http://schemas.microsoft.com/office/drawing/2014/main" xmlns="" id="{50C0A87F-89BF-47F4-88BC-92F1EF9812E1}"/>
                </a:ext>
              </a:extLst>
            </p:cNvPr>
            <p:cNvSpPr/>
            <p:nvPr/>
          </p:nvSpPr>
          <p:spPr>
            <a:xfrm>
              <a:off x="10126845" y="4025533"/>
              <a:ext cx="1666781" cy="1027848"/>
            </a:xfrm>
            <a:custGeom>
              <a:avLst/>
              <a:gdLst>
                <a:gd name="connsiteX0" fmla="*/ 0 w 1666781"/>
                <a:gd name="connsiteY0" fmla="*/ 0 h 1027848"/>
                <a:gd name="connsiteX1" fmla="*/ 1666781 w 1666781"/>
                <a:gd name="connsiteY1" fmla="*/ 0 h 1027848"/>
                <a:gd name="connsiteX2" fmla="*/ 1666781 w 1666781"/>
                <a:gd name="connsiteY2" fmla="*/ 1027848 h 1027848"/>
                <a:gd name="connsiteX3" fmla="*/ 0 w 1666781"/>
                <a:gd name="connsiteY3" fmla="*/ 1027848 h 1027848"/>
                <a:gd name="connsiteX4" fmla="*/ 0 w 1666781"/>
                <a:gd name="connsiteY4" fmla="*/ 0 h 1027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6781" h="1027848">
                  <a:moveTo>
                    <a:pt x="0" y="0"/>
                  </a:moveTo>
                  <a:lnTo>
                    <a:pt x="1666781" y="0"/>
                  </a:lnTo>
                  <a:lnTo>
                    <a:pt x="1666781" y="1027848"/>
                  </a:lnTo>
                  <a:lnTo>
                    <a:pt x="0" y="102784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400" kern="1200">
                  <a:solidFill>
                    <a:srgbClr val="00B050"/>
                  </a:solidFill>
                </a:rPr>
                <a:t>Combines all prior content into report documenting proof that code meets specifications</a:t>
              </a:r>
            </a:p>
          </p:txBody>
        </p:sp>
      </p:grpSp>
    </p:spTree>
    <p:extLst>
      <p:ext uri="{BB962C8B-B14F-4D97-AF65-F5344CB8AC3E}">
        <p14:creationId xmlns:p14="http://schemas.microsoft.com/office/powerpoint/2010/main" val="42692343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smoke, sign, rocket&#10;&#10;Description automatically generated">
            <a:extLst>
              <a:ext uri="{FF2B5EF4-FFF2-40B4-BE49-F238E27FC236}">
                <a16:creationId xmlns:a16="http://schemas.microsoft.com/office/drawing/2014/main" xmlns="" id="{B5E68192-60ED-4148-A32D-7D3099ED4B3E}"/>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1973943" y="0"/>
            <a:ext cx="16139886" cy="6858000"/>
          </a:xfrm>
          <a:prstGeom prst="rect">
            <a:avLst/>
          </a:prstGeom>
        </p:spPr>
      </p:pic>
      <p:sp>
        <p:nvSpPr>
          <p:cNvPr id="3" name="Content Placeholder 2">
            <a:extLst>
              <a:ext uri="{FF2B5EF4-FFF2-40B4-BE49-F238E27FC236}">
                <a16:creationId xmlns:a16="http://schemas.microsoft.com/office/drawing/2014/main" xmlns="" id="{358D0A97-6DC9-43C1-8887-DA50DFA638AE}"/>
              </a:ext>
            </a:extLst>
          </p:cNvPr>
          <p:cNvSpPr>
            <a:spLocks noGrp="1"/>
          </p:cNvSpPr>
          <p:nvPr>
            <p:ph idx="1"/>
          </p:nvPr>
        </p:nvSpPr>
        <p:spPr>
          <a:xfrm>
            <a:off x="1160171" y="4228303"/>
            <a:ext cx="10515600" cy="4351338"/>
          </a:xfrm>
        </p:spPr>
        <p:txBody>
          <a:bodyPr/>
          <a:lstStyle/>
          <a:p>
            <a:pPr marL="0" indent="0">
              <a:buNone/>
            </a:pPr>
            <a:r>
              <a:rPr lang="en-US"/>
              <a:t>	</a:t>
            </a:r>
          </a:p>
        </p:txBody>
      </p:sp>
    </p:spTree>
    <p:extLst>
      <p:ext uri="{BB962C8B-B14F-4D97-AF65-F5344CB8AC3E}">
        <p14:creationId xmlns:p14="http://schemas.microsoft.com/office/powerpoint/2010/main" val="8492864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423E2-31E0-400E-A4DA-5167493CF8B3}"/>
              </a:ext>
            </a:extLst>
          </p:cNvPr>
          <p:cNvSpPr>
            <a:spLocks noGrp="1"/>
          </p:cNvSpPr>
          <p:nvPr>
            <p:ph type="title"/>
          </p:nvPr>
        </p:nvSpPr>
        <p:spPr/>
        <p:txBody>
          <a:bodyPr/>
          <a:lstStyle/>
          <a:p>
            <a:r>
              <a:rPr lang="en-US" dirty="0"/>
              <a:t>Validating the Package</a:t>
            </a:r>
          </a:p>
        </p:txBody>
      </p:sp>
      <p:sp>
        <p:nvSpPr>
          <p:cNvPr id="3" name="Content Placeholder 2">
            <a:extLst>
              <a:ext uri="{FF2B5EF4-FFF2-40B4-BE49-F238E27FC236}">
                <a16:creationId xmlns:a16="http://schemas.microsoft.com/office/drawing/2014/main" xmlns="" id="{82D539F8-268C-4F5F-878D-004B81BB701A}"/>
              </a:ext>
            </a:extLst>
          </p:cNvPr>
          <p:cNvSpPr>
            <a:spLocks noGrp="1"/>
          </p:cNvSpPr>
          <p:nvPr>
            <p:ph sz="half" idx="1"/>
          </p:nvPr>
        </p:nvSpPr>
        <p:spPr>
          <a:xfrm>
            <a:off x="1066801" y="2278743"/>
            <a:ext cx="10058400" cy="4049486"/>
          </a:xfrm>
        </p:spPr>
        <p:txBody>
          <a:bodyPr>
            <a:normAutofit/>
          </a:bodyPr>
          <a:lstStyle/>
          <a:p>
            <a:pPr marL="525780" indent="-342900">
              <a:buFont typeface="+mj-lt"/>
              <a:buAutoNum type="arabicPeriod"/>
            </a:pPr>
            <a:r>
              <a:rPr lang="en-US" dirty="0"/>
              <a:t>Execute validation report on release for package build using this framework </a:t>
            </a:r>
          </a:p>
          <a:p>
            <a:pPr marL="742950" lvl="1" indent="-285750"/>
            <a:r>
              <a:rPr lang="en-US" sz="1800" dirty="0"/>
              <a:t>generating a </a:t>
            </a:r>
            <a:r>
              <a:rPr lang="en-US" sz="1800" dirty="0" err="1"/>
              <a:t>tarball</a:t>
            </a:r>
            <a:r>
              <a:rPr lang="en-US" sz="1800" dirty="0"/>
              <a:t> people to install from, generating validation report as part of the generation</a:t>
            </a:r>
          </a:p>
          <a:p>
            <a:pPr indent="0">
              <a:buNone/>
            </a:pPr>
            <a:endParaRPr lang="en-US" dirty="0"/>
          </a:p>
          <a:p>
            <a:pPr marL="525780" indent="-342900">
              <a:buFont typeface="+mj-lt"/>
              <a:buAutoNum type="arabicPeriod" startAt="2"/>
            </a:pPr>
            <a:r>
              <a:rPr lang="en-US" dirty="0"/>
              <a:t>Execute validation report on installation for package build using this framework </a:t>
            </a:r>
          </a:p>
          <a:p>
            <a:pPr marL="742950" lvl="1" indent="-285750"/>
            <a:r>
              <a:rPr lang="en-US" sz="1800" dirty="0"/>
              <a:t>Install from source, running the validation report</a:t>
            </a:r>
          </a:p>
          <a:p>
            <a:endParaRPr lang="en-US" dirty="0"/>
          </a:p>
          <a:p>
            <a:pPr marL="525780" indent="-342900">
              <a:buFont typeface="+mj-lt"/>
              <a:buAutoNum type="arabicPeriod" startAt="3"/>
            </a:pPr>
            <a:r>
              <a:rPr lang="en-US" dirty="0"/>
              <a:t>Execute validation report on update of system environment on package build using framework</a:t>
            </a:r>
          </a:p>
          <a:p>
            <a:pPr marL="742950" lvl="1" indent="-285750"/>
            <a:r>
              <a:rPr lang="en-US" sz="1800" dirty="0"/>
              <a:t>Running validation report on an already installed package</a:t>
            </a:r>
          </a:p>
        </p:txBody>
      </p:sp>
    </p:spTree>
    <p:extLst>
      <p:ext uri="{BB962C8B-B14F-4D97-AF65-F5344CB8AC3E}">
        <p14:creationId xmlns:p14="http://schemas.microsoft.com/office/powerpoint/2010/main" val="32836229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Text&#10;&#10;Description automatically generated">
            <a:extLst>
              <a:ext uri="{FF2B5EF4-FFF2-40B4-BE49-F238E27FC236}">
                <a16:creationId xmlns:a16="http://schemas.microsoft.com/office/drawing/2014/main" xmlns="" id="{3B1420D4-1907-4E0D-BC63-6B5B983D98F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28620" y="464366"/>
            <a:ext cx="9134759" cy="5929268"/>
          </a:xfrm>
        </p:spPr>
      </p:pic>
    </p:spTree>
    <p:extLst>
      <p:ext uri="{BB962C8B-B14F-4D97-AF65-F5344CB8AC3E}">
        <p14:creationId xmlns:p14="http://schemas.microsoft.com/office/powerpoint/2010/main" val="1285018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14332B-4F24-42F4-A704-A6F1183E9470}"/>
              </a:ext>
            </a:extLst>
          </p:cNvPr>
          <p:cNvSpPr>
            <a:spLocks noGrp="1"/>
          </p:cNvSpPr>
          <p:nvPr>
            <p:ph type="ctrTitle"/>
          </p:nvPr>
        </p:nvSpPr>
        <p:spPr/>
        <p:txBody>
          <a:bodyPr>
            <a:normAutofit/>
          </a:bodyPr>
          <a:lstStyle/>
          <a:p>
            <a:r>
              <a:rPr lang="en-US" dirty="0"/>
              <a:t>Q&amp;A</a:t>
            </a:r>
          </a:p>
        </p:txBody>
      </p:sp>
      <p:sp>
        <p:nvSpPr>
          <p:cNvPr id="3" name="Rectangle 2">
            <a:extLst>
              <a:ext uri="{FF2B5EF4-FFF2-40B4-BE49-F238E27FC236}">
                <a16:creationId xmlns:a16="http://schemas.microsoft.com/office/drawing/2014/main" xmlns="" id="{B700F5C8-C07C-4EBC-BA27-4FA916A5F10D}"/>
              </a:ext>
            </a:extLst>
          </p:cNvPr>
          <p:cNvSpPr/>
          <p:nvPr/>
        </p:nvSpPr>
        <p:spPr>
          <a:xfrm>
            <a:off x="1179226" y="6016187"/>
            <a:ext cx="9833547" cy="369332"/>
          </a:xfrm>
          <a:prstGeom prst="rect">
            <a:avLst/>
          </a:prstGeom>
        </p:spPr>
        <p:txBody>
          <a:bodyPr wrap="square">
            <a:spAutoFit/>
          </a:bodyPr>
          <a:lstStyle/>
          <a:p>
            <a:pPr algn="ctr"/>
            <a:r>
              <a:rPr lang="en-US" dirty="0">
                <a:solidFill>
                  <a:schemeClr val="bg1"/>
                </a:solidFill>
                <a:latin typeface="-apple-system"/>
              </a:rPr>
              <a:t>Pose questions into slack or unmute your microphone!</a:t>
            </a:r>
            <a:endParaRPr lang="en-US" dirty="0">
              <a:solidFill>
                <a:schemeClr val="bg1"/>
              </a:solidFill>
            </a:endParaRPr>
          </a:p>
        </p:txBody>
      </p:sp>
    </p:spTree>
    <p:extLst>
      <p:ext uri="{BB962C8B-B14F-4D97-AF65-F5344CB8AC3E}">
        <p14:creationId xmlns:p14="http://schemas.microsoft.com/office/powerpoint/2010/main" val="2495591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197EC-75CE-4967-B49A-620F6D94CA9D}"/>
              </a:ext>
            </a:extLst>
          </p:cNvPr>
          <p:cNvSpPr>
            <a:spLocks noGrp="1"/>
          </p:cNvSpPr>
          <p:nvPr>
            <p:ph type="title"/>
          </p:nvPr>
        </p:nvSpPr>
        <p:spPr/>
        <p:txBody>
          <a:bodyPr>
            <a:normAutofit fontScale="90000"/>
          </a:bodyPr>
          <a:lstStyle/>
          <a:p>
            <a:r>
              <a:rPr lang="en-US" dirty="0"/>
              <a:t>General Principles of Software Validation; Final Guidance for Industry and FDA Staff</a:t>
            </a:r>
          </a:p>
        </p:txBody>
      </p:sp>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r>
              <a:rPr lang="en-US" sz="2400" dirty="0"/>
              <a:t>FDA considers software validation to be “</a:t>
            </a:r>
            <a:r>
              <a:rPr lang="en-US" sz="2400" b="1" dirty="0">
                <a:solidFill>
                  <a:srgbClr val="00B0F0"/>
                </a:solidFill>
              </a:rPr>
              <a:t>confirmation by examination and provision of objective evidence </a:t>
            </a:r>
            <a:r>
              <a:rPr lang="en-US" sz="2400" dirty="0"/>
              <a:t>that software specifications conform to user needs and intended uses, and that the particular requirements implemented through software can be consistently fulfilled.”</a:t>
            </a:r>
          </a:p>
          <a:p>
            <a:endParaRPr lang="en-US" sz="2400" dirty="0"/>
          </a:p>
          <a:p>
            <a:endParaRPr lang="en-US" sz="2400" dirty="0"/>
          </a:p>
        </p:txBody>
      </p:sp>
    </p:spTree>
    <p:extLst>
      <p:ext uri="{BB962C8B-B14F-4D97-AF65-F5344CB8AC3E}">
        <p14:creationId xmlns:p14="http://schemas.microsoft.com/office/powerpoint/2010/main" val="3736242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197EC-75CE-4967-B49A-620F6D94CA9D}"/>
              </a:ext>
            </a:extLst>
          </p:cNvPr>
          <p:cNvSpPr>
            <a:spLocks noGrp="1"/>
          </p:cNvSpPr>
          <p:nvPr>
            <p:ph type="title"/>
          </p:nvPr>
        </p:nvSpPr>
        <p:spPr/>
        <p:txBody>
          <a:bodyPr>
            <a:normAutofit fontScale="90000"/>
          </a:bodyPr>
          <a:lstStyle/>
          <a:p>
            <a:r>
              <a:rPr lang="en-US" dirty="0"/>
              <a:t>General Principles of Software Validation; Final Guidance for Industry and FDA Staff</a:t>
            </a:r>
          </a:p>
        </p:txBody>
      </p:sp>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r>
              <a:rPr lang="en-US" sz="2400" dirty="0"/>
              <a:t>FDA considers software validation to be “confirmation by examination and provision of objective evidence that </a:t>
            </a:r>
            <a:r>
              <a:rPr lang="en-US" sz="2400" b="1" dirty="0">
                <a:solidFill>
                  <a:srgbClr val="00B0F0"/>
                </a:solidFill>
              </a:rPr>
              <a:t>software specifications conform to user needs and intended uses</a:t>
            </a:r>
            <a:r>
              <a:rPr lang="en-US" sz="2400" dirty="0"/>
              <a:t>, and that the particular requirements implemented through software can be consistently fulfilled.”</a:t>
            </a:r>
          </a:p>
          <a:p>
            <a:endParaRPr lang="en-US" sz="2400" dirty="0"/>
          </a:p>
          <a:p>
            <a:endParaRPr lang="en-US" sz="2400" dirty="0"/>
          </a:p>
        </p:txBody>
      </p:sp>
    </p:spTree>
    <p:extLst>
      <p:ext uri="{BB962C8B-B14F-4D97-AF65-F5344CB8AC3E}">
        <p14:creationId xmlns:p14="http://schemas.microsoft.com/office/powerpoint/2010/main" val="3697879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197EC-75CE-4967-B49A-620F6D94CA9D}"/>
              </a:ext>
            </a:extLst>
          </p:cNvPr>
          <p:cNvSpPr>
            <a:spLocks noGrp="1"/>
          </p:cNvSpPr>
          <p:nvPr>
            <p:ph type="title"/>
          </p:nvPr>
        </p:nvSpPr>
        <p:spPr/>
        <p:txBody>
          <a:bodyPr>
            <a:normAutofit fontScale="90000"/>
          </a:bodyPr>
          <a:lstStyle/>
          <a:p>
            <a:r>
              <a:rPr lang="en-US" dirty="0"/>
              <a:t>General Principles of Software Validation; Final Guidance for Industry and FDA Staff</a:t>
            </a:r>
          </a:p>
        </p:txBody>
      </p:sp>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r>
              <a:rPr lang="en-US" sz="2400" dirty="0"/>
              <a:t>FDA considers software validation to be “confirmation by examination and provision of objective evidence that software specifications conform to user needs and intended uses, and that the </a:t>
            </a:r>
            <a:r>
              <a:rPr lang="en-US" sz="2400" b="1" dirty="0">
                <a:solidFill>
                  <a:srgbClr val="00B0F0"/>
                </a:solidFill>
              </a:rPr>
              <a:t>particular requirements implemented through software can be consistently fulfilled</a:t>
            </a:r>
            <a:r>
              <a:rPr lang="en-US" sz="2400" dirty="0"/>
              <a:t>.”</a:t>
            </a:r>
          </a:p>
          <a:p>
            <a:endParaRPr lang="en-US" sz="2400" dirty="0"/>
          </a:p>
          <a:p>
            <a:endParaRPr lang="en-US" sz="2400" dirty="0"/>
          </a:p>
        </p:txBody>
      </p:sp>
    </p:spTree>
    <p:extLst>
      <p:ext uri="{BB962C8B-B14F-4D97-AF65-F5344CB8AC3E}">
        <p14:creationId xmlns:p14="http://schemas.microsoft.com/office/powerpoint/2010/main" val="2510826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endParaRPr lang="en-US" sz="2400" dirty="0"/>
          </a:p>
          <a:p>
            <a:endParaRPr lang="en-US" sz="2400" dirty="0"/>
          </a:p>
        </p:txBody>
      </p:sp>
      <p:sp>
        <p:nvSpPr>
          <p:cNvPr id="6" name="TextBox 5">
            <a:extLst>
              <a:ext uri="{FF2B5EF4-FFF2-40B4-BE49-F238E27FC236}">
                <a16:creationId xmlns:a16="http://schemas.microsoft.com/office/drawing/2014/main" xmlns="" id="{ECB05F40-A265-440C-98D9-D6338551F663}"/>
              </a:ext>
            </a:extLst>
          </p:cNvPr>
          <p:cNvSpPr txBox="1"/>
          <p:nvPr/>
        </p:nvSpPr>
        <p:spPr>
          <a:xfrm>
            <a:off x="1066800" y="1843950"/>
            <a:ext cx="10058399" cy="3170099"/>
          </a:xfrm>
          <a:prstGeom prst="rect">
            <a:avLst/>
          </a:prstGeom>
          <a:noFill/>
        </p:spPr>
        <p:txBody>
          <a:bodyPr wrap="square" rtlCol="0">
            <a:spAutoFit/>
          </a:bodyPr>
          <a:lstStyle/>
          <a:p>
            <a:r>
              <a:rPr lang="en-US" sz="4000" dirty="0"/>
              <a:t>Create </a:t>
            </a:r>
            <a:r>
              <a:rPr lang="en-US" sz="4000" b="1" dirty="0">
                <a:solidFill>
                  <a:srgbClr val="5CC6D6"/>
                </a:solidFill>
              </a:rPr>
              <a:t>documentation</a:t>
            </a:r>
            <a:r>
              <a:rPr lang="en-US" sz="4000" dirty="0"/>
              <a:t> that the users needs are </a:t>
            </a:r>
            <a:r>
              <a:rPr lang="en-US" sz="4000" b="1" dirty="0">
                <a:solidFill>
                  <a:srgbClr val="5CC6D6"/>
                </a:solidFill>
              </a:rPr>
              <a:t>satisfied by the requirements</a:t>
            </a:r>
            <a:r>
              <a:rPr lang="en-US" sz="4000" dirty="0"/>
              <a:t>, and </a:t>
            </a:r>
            <a:r>
              <a:rPr lang="en-US" sz="4000" b="1" dirty="0">
                <a:solidFill>
                  <a:srgbClr val="5CC6D6"/>
                </a:solidFill>
              </a:rPr>
              <a:t>record results from testing </a:t>
            </a:r>
            <a:r>
              <a:rPr lang="en-US" sz="4000" dirty="0"/>
              <a:t>that that each requirement has been met by the software</a:t>
            </a:r>
          </a:p>
        </p:txBody>
      </p:sp>
    </p:spTree>
    <p:extLst>
      <p:ext uri="{BB962C8B-B14F-4D97-AF65-F5344CB8AC3E}">
        <p14:creationId xmlns:p14="http://schemas.microsoft.com/office/powerpoint/2010/main" val="3610613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AB0FEEC-3BEF-46E7-912B-C736F42B180B}"/>
              </a:ext>
            </a:extLst>
          </p:cNvPr>
          <p:cNvSpPr>
            <a:spLocks noGrp="1"/>
          </p:cNvSpPr>
          <p:nvPr>
            <p:ph sz="half" idx="1"/>
          </p:nvPr>
        </p:nvSpPr>
        <p:spPr>
          <a:xfrm>
            <a:off x="1066800" y="2103120"/>
            <a:ext cx="10363200" cy="3749040"/>
          </a:xfrm>
        </p:spPr>
        <p:txBody>
          <a:bodyPr>
            <a:normAutofit/>
          </a:bodyPr>
          <a:lstStyle/>
          <a:p>
            <a:pPr marL="0" indent="0">
              <a:buNone/>
            </a:pPr>
            <a:endParaRPr lang="en-US" sz="2400" dirty="0"/>
          </a:p>
          <a:p>
            <a:endParaRPr lang="en-US" sz="2400" dirty="0"/>
          </a:p>
        </p:txBody>
      </p:sp>
      <p:sp>
        <p:nvSpPr>
          <p:cNvPr id="6" name="TextBox 5">
            <a:extLst>
              <a:ext uri="{FF2B5EF4-FFF2-40B4-BE49-F238E27FC236}">
                <a16:creationId xmlns:a16="http://schemas.microsoft.com/office/drawing/2014/main" xmlns="" id="{ECB05F40-A265-440C-98D9-D6338551F663}"/>
              </a:ext>
            </a:extLst>
          </p:cNvPr>
          <p:cNvSpPr txBox="1"/>
          <p:nvPr/>
        </p:nvSpPr>
        <p:spPr>
          <a:xfrm>
            <a:off x="1066800" y="1843950"/>
            <a:ext cx="10058399" cy="3170099"/>
          </a:xfrm>
          <a:prstGeom prst="rect">
            <a:avLst/>
          </a:prstGeom>
          <a:noFill/>
        </p:spPr>
        <p:txBody>
          <a:bodyPr wrap="square" rtlCol="0">
            <a:spAutoFit/>
          </a:bodyPr>
          <a:lstStyle/>
          <a:p>
            <a:r>
              <a:rPr lang="en-US" sz="4000" dirty="0"/>
              <a:t>Create </a:t>
            </a:r>
            <a:r>
              <a:rPr lang="en-US" sz="4000" b="1" dirty="0">
                <a:solidFill>
                  <a:srgbClr val="5CC6D6"/>
                </a:solidFill>
              </a:rPr>
              <a:t>documentation</a:t>
            </a:r>
            <a:r>
              <a:rPr lang="en-US" sz="4000" dirty="0"/>
              <a:t> that the stakeholder needs are </a:t>
            </a:r>
            <a:r>
              <a:rPr lang="en-US" sz="4000" b="1" dirty="0">
                <a:solidFill>
                  <a:srgbClr val="5CC6D6"/>
                </a:solidFill>
              </a:rPr>
              <a:t>satisfied by the requirements</a:t>
            </a:r>
            <a:r>
              <a:rPr lang="en-US" sz="4000" dirty="0"/>
              <a:t>, and </a:t>
            </a:r>
            <a:r>
              <a:rPr lang="en-US" sz="4000" b="1" dirty="0">
                <a:solidFill>
                  <a:srgbClr val="5CC6D6"/>
                </a:solidFill>
              </a:rPr>
              <a:t>record results from testing </a:t>
            </a:r>
            <a:r>
              <a:rPr lang="en-US" sz="4000" dirty="0"/>
              <a:t>that that each requirement has been met by the software</a:t>
            </a:r>
          </a:p>
        </p:txBody>
      </p:sp>
    </p:spTree>
    <p:extLst>
      <p:ext uri="{BB962C8B-B14F-4D97-AF65-F5344CB8AC3E}">
        <p14:creationId xmlns:p14="http://schemas.microsoft.com/office/powerpoint/2010/main" val="35361524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xmlns=""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137651BA-F45C-4845-9AB3-E0A65B39F5E1}">
  <ds:schemaRef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{033F8415-3869-45A9-8A7D-106BB5DD81BC}tf78438558_win32</Template>
  <TotalTime>11279</TotalTime>
  <Words>1796</Words>
  <Application>Microsoft Office PowerPoint</Application>
  <PresentationFormat>Custom</PresentationFormat>
  <Paragraphs>352</Paragraphs>
  <Slides>45</Slides>
  <Notes>31</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SavonVTI</vt:lpstr>
      <vt:lpstr>R Package Development and Validation</vt:lpstr>
      <vt:lpstr>Welcome</vt:lpstr>
      <vt:lpstr>Validation</vt:lpstr>
      <vt:lpstr>General Principles of Software Validation; Final Guidance for Industry and FDA Staff</vt:lpstr>
      <vt:lpstr>General Principles of Software Validation; Final Guidance for Industry and FDA Staff</vt:lpstr>
      <vt:lpstr>General Principles of Software Validation; Final Guidance for Industry and FDA Staff</vt:lpstr>
      <vt:lpstr>General Principles of Software Validation; Final Guidance for Industry and FDA Staff</vt:lpstr>
      <vt:lpstr>PowerPoint Presentation</vt:lpstr>
      <vt:lpstr>PowerPoint Presentation</vt:lpstr>
      <vt:lpstr>Why bother validating </vt:lpstr>
      <vt:lpstr>Risk-Based Valdation</vt:lpstr>
      <vt:lpstr>R Packages</vt:lpstr>
      <vt:lpstr>R package and validation</vt:lpstr>
      <vt:lpstr>R Package Validation FRamework</vt:lpstr>
      <vt:lpstr>Validation can be a high bar</vt:lpstr>
      <vt:lpstr>R Package Validation Framework</vt:lpstr>
      <vt:lpstr>Validation Report</vt:lpstr>
      <vt:lpstr>“</vt:lpstr>
      <vt:lpstr>PHUSE Working Group</vt:lpstr>
      <vt:lpstr>PowerPoint Presentation</vt:lpstr>
      <vt:lpstr>Requirements</vt:lpstr>
      <vt:lpstr>Documenting Requirements</vt:lpstr>
      <vt:lpstr>PowerPoint Presentation</vt:lpstr>
      <vt:lpstr>PowerPoint Presentation</vt:lpstr>
      <vt:lpstr>Package Development</vt:lpstr>
      <vt:lpstr>Function documentation</vt:lpstr>
      <vt:lpstr>PowerPoint Presentation</vt:lpstr>
      <vt:lpstr>PowerPoint Presentation</vt:lpstr>
      <vt:lpstr>PowerPoint Presentation</vt:lpstr>
      <vt:lpstr>Test Cases</vt:lpstr>
      <vt:lpstr>Documenting Test Cases</vt:lpstr>
      <vt:lpstr>PowerPoint Presentation</vt:lpstr>
      <vt:lpstr>PowerPoint Presentation</vt:lpstr>
      <vt:lpstr>Test Code</vt:lpstr>
      <vt:lpstr>{testthat}</vt:lpstr>
      <vt:lpstr>Writing Test Code</vt:lpstr>
      <vt:lpstr>PowerPoint Presentation</vt:lpstr>
      <vt:lpstr>PowerPoint Presentation</vt:lpstr>
      <vt:lpstr>Validation Report</vt:lpstr>
      <vt:lpstr>Validation Report</vt:lpstr>
      <vt:lpstr>PowerPoint Presentation</vt:lpstr>
      <vt:lpstr>PowerPoint Presentation</vt:lpstr>
      <vt:lpstr>Validating the Package</vt:lpstr>
      <vt:lpstr>PowerPoint Presentation</vt:lpstr>
      <vt:lpstr>Q&amp;A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Package Development and Validation</dc:title>
  <dc:creator>Hughes, Ellis H</dc:creator>
  <cp:lastModifiedBy>Windows User</cp:lastModifiedBy>
  <cp:revision>82</cp:revision>
  <dcterms:created xsi:type="dcterms:W3CDTF">2021-05-20T20:49:21Z</dcterms:created>
  <dcterms:modified xsi:type="dcterms:W3CDTF">2021-09-08T22:29:59Z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